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1"/>
  </p:notesMasterIdLst>
  <p:sldIdLst>
    <p:sldId id="256" r:id="rId3"/>
    <p:sldId id="259" r:id="rId4"/>
    <p:sldId id="258" r:id="rId5"/>
    <p:sldId id="297" r:id="rId6"/>
    <p:sldId id="298" r:id="rId7"/>
    <p:sldId id="299" r:id="rId8"/>
    <p:sldId id="323" r:id="rId9"/>
    <p:sldId id="265" r:id="rId10"/>
    <p:sldId id="260" r:id="rId11"/>
    <p:sldId id="261" r:id="rId12"/>
    <p:sldId id="262" r:id="rId13"/>
    <p:sldId id="263" r:id="rId14"/>
    <p:sldId id="314" r:id="rId15"/>
    <p:sldId id="315" r:id="rId16"/>
    <p:sldId id="331" r:id="rId17"/>
    <p:sldId id="264" r:id="rId18"/>
    <p:sldId id="300" r:id="rId19"/>
    <p:sldId id="302" r:id="rId20"/>
    <p:sldId id="306" r:id="rId21"/>
    <p:sldId id="325" r:id="rId22"/>
    <p:sldId id="347" r:id="rId23"/>
    <p:sldId id="346" r:id="rId24"/>
    <p:sldId id="345" r:id="rId25"/>
    <p:sldId id="326" r:id="rId26"/>
    <p:sldId id="330" r:id="rId27"/>
    <p:sldId id="305" r:id="rId28"/>
    <p:sldId id="348" r:id="rId29"/>
    <p:sldId id="307" r:id="rId30"/>
    <p:sldId id="339" r:id="rId31"/>
    <p:sldId id="342" r:id="rId32"/>
    <p:sldId id="324" r:id="rId33"/>
    <p:sldId id="340" r:id="rId34"/>
    <p:sldId id="341" r:id="rId35"/>
    <p:sldId id="343" r:id="rId36"/>
    <p:sldId id="316" r:id="rId37"/>
    <p:sldId id="344" r:id="rId38"/>
    <p:sldId id="301" r:id="rId39"/>
    <p:sldId id="303" r:id="rId40"/>
    <p:sldId id="304" r:id="rId41"/>
    <p:sldId id="309" r:id="rId42"/>
    <p:sldId id="310" r:id="rId43"/>
    <p:sldId id="332" r:id="rId44"/>
    <p:sldId id="359" r:id="rId45"/>
    <p:sldId id="333" r:id="rId46"/>
    <p:sldId id="334" r:id="rId47"/>
    <p:sldId id="360" r:id="rId48"/>
    <p:sldId id="353" r:id="rId49"/>
    <p:sldId id="352" r:id="rId50"/>
    <p:sldId id="358" r:id="rId51"/>
    <p:sldId id="357" r:id="rId52"/>
    <p:sldId id="311" r:id="rId53"/>
    <p:sldId id="312" r:id="rId54"/>
    <p:sldId id="317" r:id="rId55"/>
    <p:sldId id="356" r:id="rId56"/>
    <p:sldId id="274" r:id="rId57"/>
    <p:sldId id="268" r:id="rId58"/>
    <p:sldId id="349" r:id="rId59"/>
    <p:sldId id="275" r:id="rId60"/>
  </p:sldIdLst>
  <p:sldSz cx="9144000" cy="5143500" type="screen16x9"/>
  <p:notesSz cx="6858000" cy="9144000"/>
  <p:embeddedFontLst>
    <p:embeddedFont>
      <p:font typeface="Anaheim" panose="02000503000000000000" pitchFamily="2" charset="77"/>
      <p:regular r:id="rId62"/>
    </p:embeddedFont>
    <p:embeddedFont>
      <p:font typeface="Avenir Book" panose="02000503020000020003" pitchFamily="2" charset="0"/>
      <p:regular r:id="rId63"/>
      <p:italic r:id="rId64"/>
    </p:embeddedFont>
    <p:embeddedFont>
      <p:font typeface="Avenir Light" panose="020B0402020203020204" pitchFamily="34" charset="77"/>
      <p:regular r:id="rId65"/>
      <p:italic r:id="rId66"/>
    </p:embeddedFont>
    <p:embeddedFont>
      <p:font typeface="DM Sans" pitchFamily="2" charset="77"/>
      <p:regular r:id="rId67"/>
      <p:bold r:id="rId68"/>
      <p:italic r:id="rId69"/>
      <p:boldItalic r:id="rId70"/>
    </p:embeddedFont>
    <p:embeddedFont>
      <p:font typeface="Epilogue" pitchFamily="2" charset="77"/>
      <p:regular r:id="rId71"/>
      <p:bold r:id="rId72"/>
      <p:italic r:id="rId73"/>
      <p:boldItalic r:id="rId74"/>
    </p:embeddedFont>
    <p:embeddedFont>
      <p:font typeface="Lato" panose="020F0502020204030203" pitchFamily="34" charset="0"/>
      <p:regular r:id="rId75"/>
      <p:bold r:id="rId76"/>
      <p:italic r:id="rId77"/>
      <p:boldItalic r:id="rId78"/>
    </p:embeddedFont>
    <p:embeddedFont>
      <p:font typeface="Lato Light" panose="020F0302020204030204" pitchFamily="34" charset="0"/>
      <p:regular r:id="rId79"/>
      <p:italic r:id="rId80"/>
    </p:embeddedFont>
    <p:embeddedFont>
      <p:font typeface="Noto Serif Khmer" panose="02020502060505020204" pitchFamily="18" charset="0"/>
      <p:regular r:id="rId81"/>
      <p:bold r:id="rId82"/>
    </p:embeddedFont>
    <p:embeddedFont>
      <p:font typeface="Nunito Light" panose="020F0302020204030204" pitchFamily="34" charset="0"/>
      <p:regular r:id="rId83"/>
      <p: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BF3"/>
    <a:srgbClr val="FFFA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527315-9F1F-4708-828F-B375F9D397A2}">
  <a:tblStyle styleId="{8E527315-9F1F-4708-828F-B375F9D397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32EE531-4C5F-459C-B509-8C8D46433FF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34"/>
    <p:restoredTop sz="94651"/>
  </p:normalViewPr>
  <p:slideViewPr>
    <p:cSldViewPr snapToGrid="0">
      <p:cViewPr>
        <p:scale>
          <a:sx n="124" d="100"/>
          <a:sy n="124" d="100"/>
        </p:scale>
        <p:origin x="648"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font" Target="fonts/font23.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5.fntdata"/><Relationship Id="rId7" Type="http://schemas.openxmlformats.org/officeDocument/2006/relationships/slide" Target="slides/slide5.xml"/><Relationship Id="rId71"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5.fntdata"/><Relationship Id="rId87" Type="http://schemas.openxmlformats.org/officeDocument/2006/relationships/theme" Target="theme/theme1.xml"/><Relationship Id="rId61" Type="http://schemas.openxmlformats.org/officeDocument/2006/relationships/notesMaster" Target="notesMasters/notesMaster1.xml"/><Relationship Id="rId82"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393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0827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2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820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767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1891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5860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641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210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45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881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223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765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033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868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717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734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1906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2648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8719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3750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70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2715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85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3866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861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2842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09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779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267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61776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322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044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94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5411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255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150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70550"/>
            <a:ext cx="3777600" cy="24303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3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724088"/>
            <a:ext cx="2931000" cy="756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flipH="1">
            <a:off x="6544050" y="1051750"/>
            <a:ext cx="1691700" cy="1691700"/>
          </a:xfrm>
          <a:prstGeom prst="rect">
            <a:avLst/>
          </a:prstGeom>
          <a:noFill/>
          <a:ln>
            <a:noFill/>
          </a:ln>
        </p:spPr>
      </p:sp>
      <p:sp>
        <p:nvSpPr>
          <p:cNvPr id="12" name="Google Shape;12;p2"/>
          <p:cNvSpPr>
            <a:spLocks noGrp="1"/>
          </p:cNvSpPr>
          <p:nvPr>
            <p:ph type="pic" idx="3"/>
          </p:nvPr>
        </p:nvSpPr>
        <p:spPr>
          <a:xfrm flipH="1">
            <a:off x="6544050" y="2788743"/>
            <a:ext cx="1691700" cy="1691700"/>
          </a:xfrm>
          <a:prstGeom prst="rect">
            <a:avLst/>
          </a:prstGeom>
          <a:noFill/>
          <a:ln>
            <a:noFill/>
          </a:ln>
        </p:spPr>
      </p:sp>
      <p:sp>
        <p:nvSpPr>
          <p:cNvPr id="13" name="Google Shape;13;p2"/>
          <p:cNvSpPr>
            <a:spLocks noGrp="1"/>
          </p:cNvSpPr>
          <p:nvPr>
            <p:ph type="pic" idx="4"/>
          </p:nvPr>
        </p:nvSpPr>
        <p:spPr>
          <a:xfrm flipH="1">
            <a:off x="4794078" y="2788743"/>
            <a:ext cx="1691700" cy="16917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4" name="Google Shape;144;p18"/>
          <p:cNvSpPr txBox="1">
            <a:spLocks noGrp="1"/>
          </p:cNvSpPr>
          <p:nvPr>
            <p:ph type="subTitle" idx="1"/>
          </p:nvPr>
        </p:nvSpPr>
        <p:spPr>
          <a:xfrm>
            <a:off x="713225" y="1944949"/>
            <a:ext cx="25866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18"/>
          <p:cNvSpPr txBox="1">
            <a:spLocks noGrp="1"/>
          </p:cNvSpPr>
          <p:nvPr>
            <p:ph type="subTitle" idx="2"/>
          </p:nvPr>
        </p:nvSpPr>
        <p:spPr>
          <a:xfrm>
            <a:off x="3271853" y="1944949"/>
            <a:ext cx="25866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18"/>
          <p:cNvSpPr txBox="1">
            <a:spLocks noGrp="1"/>
          </p:cNvSpPr>
          <p:nvPr>
            <p:ph type="subTitle" idx="3"/>
          </p:nvPr>
        </p:nvSpPr>
        <p:spPr>
          <a:xfrm>
            <a:off x="713225" y="3794000"/>
            <a:ext cx="25866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18"/>
          <p:cNvSpPr txBox="1">
            <a:spLocks noGrp="1"/>
          </p:cNvSpPr>
          <p:nvPr>
            <p:ph type="subTitle" idx="4"/>
          </p:nvPr>
        </p:nvSpPr>
        <p:spPr>
          <a:xfrm>
            <a:off x="3271853" y="3794000"/>
            <a:ext cx="25866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18"/>
          <p:cNvSpPr txBox="1">
            <a:spLocks noGrp="1"/>
          </p:cNvSpPr>
          <p:nvPr>
            <p:ph type="subTitle" idx="5"/>
          </p:nvPr>
        </p:nvSpPr>
        <p:spPr>
          <a:xfrm>
            <a:off x="5830482" y="1944949"/>
            <a:ext cx="25866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18"/>
          <p:cNvSpPr txBox="1">
            <a:spLocks noGrp="1"/>
          </p:cNvSpPr>
          <p:nvPr>
            <p:ph type="subTitle" idx="6"/>
          </p:nvPr>
        </p:nvSpPr>
        <p:spPr>
          <a:xfrm>
            <a:off x="5830482" y="3794000"/>
            <a:ext cx="25866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18"/>
          <p:cNvSpPr txBox="1">
            <a:spLocks noGrp="1"/>
          </p:cNvSpPr>
          <p:nvPr>
            <p:ph type="subTitle" idx="7"/>
          </p:nvPr>
        </p:nvSpPr>
        <p:spPr>
          <a:xfrm>
            <a:off x="714392" y="1532150"/>
            <a:ext cx="2584200" cy="489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1" name="Google Shape;151;p18"/>
          <p:cNvSpPr txBox="1">
            <a:spLocks noGrp="1"/>
          </p:cNvSpPr>
          <p:nvPr>
            <p:ph type="subTitle" idx="8"/>
          </p:nvPr>
        </p:nvSpPr>
        <p:spPr>
          <a:xfrm>
            <a:off x="3273018" y="1532150"/>
            <a:ext cx="2584200" cy="489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2" name="Google Shape;152;p18"/>
          <p:cNvSpPr txBox="1">
            <a:spLocks noGrp="1"/>
          </p:cNvSpPr>
          <p:nvPr>
            <p:ph type="subTitle" idx="9"/>
          </p:nvPr>
        </p:nvSpPr>
        <p:spPr>
          <a:xfrm>
            <a:off x="5831643" y="1532150"/>
            <a:ext cx="2584200" cy="489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3" name="Google Shape;153;p18"/>
          <p:cNvSpPr txBox="1">
            <a:spLocks noGrp="1"/>
          </p:cNvSpPr>
          <p:nvPr>
            <p:ph type="subTitle" idx="13"/>
          </p:nvPr>
        </p:nvSpPr>
        <p:spPr>
          <a:xfrm>
            <a:off x="714392" y="3381251"/>
            <a:ext cx="2584200" cy="489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4" name="Google Shape;154;p18"/>
          <p:cNvSpPr txBox="1">
            <a:spLocks noGrp="1"/>
          </p:cNvSpPr>
          <p:nvPr>
            <p:ph type="subTitle" idx="14"/>
          </p:nvPr>
        </p:nvSpPr>
        <p:spPr>
          <a:xfrm>
            <a:off x="3273018" y="3381251"/>
            <a:ext cx="2584200" cy="489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5" name="Google Shape;155;p18"/>
          <p:cNvSpPr txBox="1">
            <a:spLocks noGrp="1"/>
          </p:cNvSpPr>
          <p:nvPr>
            <p:ph type="subTitle" idx="15"/>
          </p:nvPr>
        </p:nvSpPr>
        <p:spPr>
          <a:xfrm>
            <a:off x="5831643" y="3381251"/>
            <a:ext cx="2584200" cy="489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56" name="Google Shape;156;p18"/>
          <p:cNvGrpSpPr/>
          <p:nvPr/>
        </p:nvGrpSpPr>
        <p:grpSpPr>
          <a:xfrm>
            <a:off x="7896700" y="434697"/>
            <a:ext cx="534075" cy="101100"/>
            <a:chOff x="832225" y="661450"/>
            <a:chExt cx="534075" cy="101100"/>
          </a:xfrm>
        </p:grpSpPr>
        <p:sp>
          <p:nvSpPr>
            <p:cNvPr id="157" name="Google Shape;157;p18"/>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8" name="Google Shape;158;p18"/>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 name="Google Shape;159;p18"/>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0" name="Google Shape;160;p18"/>
            <p:cNvSpPr/>
            <p:nvPr/>
          </p:nvSpPr>
          <p:spPr>
            <a:xfrm>
              <a:off x="1265200"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61"/>
        <p:cNvGrpSpPr/>
        <p:nvPr/>
      </p:nvGrpSpPr>
      <p:grpSpPr>
        <a:xfrm>
          <a:off x="0" y="0"/>
          <a:ext cx="0" cy="0"/>
          <a:chOff x="0" y="0"/>
          <a:chExt cx="0" cy="0"/>
        </a:xfrm>
      </p:grpSpPr>
      <p:sp>
        <p:nvSpPr>
          <p:cNvPr id="162" name="Google Shape;162;p19"/>
          <p:cNvSpPr txBox="1">
            <a:spLocks noGrp="1"/>
          </p:cNvSpPr>
          <p:nvPr>
            <p:ph type="title"/>
          </p:nvPr>
        </p:nvSpPr>
        <p:spPr>
          <a:xfrm>
            <a:off x="4448082" y="741875"/>
            <a:ext cx="39828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3" name="Google Shape;163;p19"/>
          <p:cNvSpPr txBox="1">
            <a:spLocks noGrp="1"/>
          </p:cNvSpPr>
          <p:nvPr>
            <p:ph type="subTitle" idx="1"/>
          </p:nvPr>
        </p:nvSpPr>
        <p:spPr>
          <a:xfrm>
            <a:off x="4448050" y="1706911"/>
            <a:ext cx="3982800" cy="115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19"/>
          <p:cNvSpPr txBox="1"/>
          <p:nvPr/>
        </p:nvSpPr>
        <p:spPr>
          <a:xfrm>
            <a:off x="4634075" y="3346025"/>
            <a:ext cx="3610800" cy="746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Lato"/>
                <a:ea typeface="Lato"/>
                <a:cs typeface="Lato"/>
                <a:sym typeface="Lato"/>
              </a:rPr>
              <a:t>CREDITS:</a:t>
            </a:r>
            <a:r>
              <a:rPr lang="en" sz="1200">
                <a:solidFill>
                  <a:schemeClr val="dk1"/>
                </a:solidFill>
                <a:latin typeface="Lato"/>
                <a:ea typeface="Lato"/>
                <a:cs typeface="Lato"/>
                <a:sym typeface="Lato"/>
              </a:rPr>
              <a:t> This presentation template was created by </a:t>
            </a:r>
            <a:r>
              <a:rPr lang="en" sz="1200" b="1" u="sng">
                <a:solidFill>
                  <a:schemeClr val="hlink"/>
                </a:solidFill>
                <a:latin typeface="Lato"/>
                <a:ea typeface="Lato"/>
                <a:cs typeface="Lato"/>
                <a:sym typeface="Lato"/>
                <a:hlinkClick r:id="rId2"/>
              </a:rPr>
              <a:t>Slidesgo</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sp>
        <p:nvSpPr>
          <p:cNvPr id="165" name="Google Shape;165;p19"/>
          <p:cNvSpPr>
            <a:spLocks noGrp="1"/>
          </p:cNvSpPr>
          <p:nvPr>
            <p:ph type="pic" idx="2"/>
          </p:nvPr>
        </p:nvSpPr>
        <p:spPr>
          <a:xfrm>
            <a:off x="810903" y="857425"/>
            <a:ext cx="1691700" cy="1691700"/>
          </a:xfrm>
          <a:prstGeom prst="rect">
            <a:avLst/>
          </a:prstGeom>
          <a:noFill/>
          <a:ln>
            <a:noFill/>
          </a:ln>
        </p:spPr>
      </p:sp>
      <p:sp>
        <p:nvSpPr>
          <p:cNvPr id="166" name="Google Shape;166;p19"/>
          <p:cNvSpPr>
            <a:spLocks noGrp="1"/>
          </p:cNvSpPr>
          <p:nvPr>
            <p:ph type="pic" idx="3"/>
          </p:nvPr>
        </p:nvSpPr>
        <p:spPr>
          <a:xfrm>
            <a:off x="810903" y="2594418"/>
            <a:ext cx="1691700" cy="1691700"/>
          </a:xfrm>
          <a:prstGeom prst="rect">
            <a:avLst/>
          </a:prstGeom>
          <a:noFill/>
          <a:ln>
            <a:noFill/>
          </a:ln>
        </p:spPr>
      </p:sp>
      <p:sp>
        <p:nvSpPr>
          <p:cNvPr id="167" name="Google Shape;167;p19"/>
          <p:cNvSpPr>
            <a:spLocks noGrp="1"/>
          </p:cNvSpPr>
          <p:nvPr>
            <p:ph type="pic" idx="4"/>
          </p:nvPr>
        </p:nvSpPr>
        <p:spPr>
          <a:xfrm>
            <a:off x="2560875" y="2594418"/>
            <a:ext cx="1691700" cy="16917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68"/>
        <p:cNvGrpSpPr/>
        <p:nvPr/>
      </p:nvGrpSpPr>
      <p:grpSpPr>
        <a:xfrm>
          <a:off x="0" y="0"/>
          <a:ext cx="0" cy="0"/>
          <a:chOff x="0" y="0"/>
          <a:chExt cx="0" cy="0"/>
        </a:xfrm>
      </p:grpSpPr>
      <p:grpSp>
        <p:nvGrpSpPr>
          <p:cNvPr id="169" name="Google Shape;169;p20"/>
          <p:cNvGrpSpPr/>
          <p:nvPr/>
        </p:nvGrpSpPr>
        <p:grpSpPr>
          <a:xfrm rot="-5400000">
            <a:off x="395638" y="755975"/>
            <a:ext cx="534075" cy="101100"/>
            <a:chOff x="832225" y="661450"/>
            <a:chExt cx="534075" cy="101100"/>
          </a:xfrm>
        </p:grpSpPr>
        <p:sp>
          <p:nvSpPr>
            <p:cNvPr id="170" name="Google Shape;170;p20"/>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1" name="Google Shape;171;p20"/>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2" name="Google Shape;172;p20"/>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3" name="Google Shape;173;p20"/>
            <p:cNvSpPr/>
            <p:nvPr/>
          </p:nvSpPr>
          <p:spPr>
            <a:xfrm>
              <a:off x="1265200"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4"/>
        <p:cNvGrpSpPr/>
        <p:nvPr/>
      </p:nvGrpSpPr>
      <p:grpSpPr>
        <a:xfrm>
          <a:off x="0" y="0"/>
          <a:ext cx="0" cy="0"/>
          <a:chOff x="0" y="0"/>
          <a:chExt cx="0" cy="0"/>
        </a:xfrm>
      </p:grpSpPr>
      <p:grpSp>
        <p:nvGrpSpPr>
          <p:cNvPr id="175" name="Google Shape;175;p21"/>
          <p:cNvGrpSpPr/>
          <p:nvPr/>
        </p:nvGrpSpPr>
        <p:grpSpPr>
          <a:xfrm rot="-5400000">
            <a:off x="8214288" y="4286400"/>
            <a:ext cx="534075" cy="101100"/>
            <a:chOff x="832225" y="661450"/>
            <a:chExt cx="534075" cy="101100"/>
          </a:xfrm>
        </p:grpSpPr>
        <p:sp>
          <p:nvSpPr>
            <p:cNvPr id="176" name="Google Shape;176;p21"/>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7" name="Google Shape;177;p21"/>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8" name="Google Shape;178;p21"/>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9" name="Google Shape;179;p21"/>
            <p:cNvSpPr/>
            <p:nvPr/>
          </p:nvSpPr>
          <p:spPr>
            <a:xfrm>
              <a:off x="1265200"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4310850" y="974775"/>
            <a:ext cx="4119900" cy="3194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0" name="Google Shape;60;p8"/>
          <p:cNvSpPr>
            <a:spLocks noGrp="1"/>
          </p:cNvSpPr>
          <p:nvPr>
            <p:ph type="pic" idx="2"/>
          </p:nvPr>
        </p:nvSpPr>
        <p:spPr>
          <a:xfrm>
            <a:off x="810903" y="857425"/>
            <a:ext cx="1691700" cy="1691700"/>
          </a:xfrm>
          <a:prstGeom prst="rect">
            <a:avLst/>
          </a:prstGeom>
          <a:noFill/>
          <a:ln>
            <a:noFill/>
          </a:ln>
        </p:spPr>
      </p:sp>
      <p:sp>
        <p:nvSpPr>
          <p:cNvPr id="61" name="Google Shape;61;p8"/>
          <p:cNvSpPr>
            <a:spLocks noGrp="1"/>
          </p:cNvSpPr>
          <p:nvPr>
            <p:ph type="pic" idx="3"/>
          </p:nvPr>
        </p:nvSpPr>
        <p:spPr>
          <a:xfrm>
            <a:off x="810903" y="2594418"/>
            <a:ext cx="1691700" cy="1691700"/>
          </a:xfrm>
          <a:prstGeom prst="rect">
            <a:avLst/>
          </a:prstGeom>
          <a:noFill/>
          <a:ln>
            <a:noFill/>
          </a:ln>
        </p:spPr>
      </p:sp>
      <p:sp>
        <p:nvSpPr>
          <p:cNvPr id="62" name="Google Shape;62;p8"/>
          <p:cNvSpPr>
            <a:spLocks noGrp="1"/>
          </p:cNvSpPr>
          <p:nvPr>
            <p:ph type="pic" idx="4"/>
          </p:nvPr>
        </p:nvSpPr>
        <p:spPr>
          <a:xfrm>
            <a:off x="2560875" y="2594418"/>
            <a:ext cx="1691700" cy="1691700"/>
          </a:xfrm>
          <a:prstGeom prst="rect">
            <a:avLst/>
          </a:prstGeom>
          <a:noFill/>
          <a:ln>
            <a:noFill/>
          </a:ln>
        </p:spPr>
      </p:sp>
      <p:grpSp>
        <p:nvGrpSpPr>
          <p:cNvPr id="63" name="Google Shape;63;p8"/>
          <p:cNvGrpSpPr/>
          <p:nvPr/>
        </p:nvGrpSpPr>
        <p:grpSpPr>
          <a:xfrm>
            <a:off x="7896700" y="4604000"/>
            <a:ext cx="534075" cy="101100"/>
            <a:chOff x="832225" y="661450"/>
            <a:chExt cx="534075" cy="101100"/>
          </a:xfrm>
        </p:grpSpPr>
        <p:sp>
          <p:nvSpPr>
            <p:cNvPr id="64" name="Google Shape;64;p8"/>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5" name="Google Shape;65;p8"/>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 name="Google Shape;66;p8"/>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 name="Google Shape;67;p8"/>
            <p:cNvSpPr/>
            <p:nvPr/>
          </p:nvSpPr>
          <p:spPr>
            <a:xfrm>
              <a:off x="1265200"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extLst>
      <p:ext uri="{BB962C8B-B14F-4D97-AF65-F5344CB8AC3E}">
        <p14:creationId xmlns:p14="http://schemas.microsoft.com/office/powerpoint/2010/main" val="3284706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7"/>
        <p:cNvGrpSpPr/>
        <p:nvPr/>
      </p:nvGrpSpPr>
      <p:grpSpPr>
        <a:xfrm>
          <a:off x="0" y="0"/>
          <a:ext cx="0" cy="0"/>
          <a:chOff x="0" y="0"/>
          <a:chExt cx="0" cy="0"/>
        </a:xfrm>
      </p:grpSpPr>
      <p:sp>
        <p:nvSpPr>
          <p:cNvPr id="78" name="Google Shape;78;p10"/>
          <p:cNvSpPr>
            <a:spLocks noGrp="1"/>
          </p:cNvSpPr>
          <p:nvPr>
            <p:ph type="pic" idx="2"/>
          </p:nvPr>
        </p:nvSpPr>
        <p:spPr>
          <a:xfrm>
            <a:off x="-25" y="-13725"/>
            <a:ext cx="9144000" cy="5157300"/>
          </a:xfrm>
          <a:prstGeom prst="rect">
            <a:avLst/>
          </a:prstGeom>
          <a:noFill/>
          <a:ln>
            <a:noFill/>
          </a:ln>
        </p:spPr>
      </p:sp>
      <p:sp>
        <p:nvSpPr>
          <p:cNvPr id="79" name="Google Shape;79;p10"/>
          <p:cNvSpPr txBox="1">
            <a:spLocks noGrp="1"/>
          </p:cNvSpPr>
          <p:nvPr>
            <p:ph type="title"/>
          </p:nvPr>
        </p:nvSpPr>
        <p:spPr>
          <a:xfrm>
            <a:off x="985200" y="3843625"/>
            <a:ext cx="7173600" cy="7434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2800"/>
              <a:buNone/>
              <a:defRPr sz="16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2544519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857751" y="516216"/>
            <a:ext cx="3325091" cy="2975118"/>
          </a:xfrm>
        </p:spPr>
        <p:txBody>
          <a:bodyPr anchor="t">
            <a:noAutofit/>
          </a:bodyPr>
          <a:lstStyle>
            <a:lvl1pPr>
              <a:defRPr sz="54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4572000" cy="5143497"/>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883728" y="4452639"/>
            <a:ext cx="2462645" cy="452005"/>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2472241178"/>
      </p:ext>
    </p:extLst>
  </p:cSld>
  <p:clrMapOvr>
    <a:masterClrMapping/>
  </p:clrMapOvr>
  <p:extLst>
    <p:ext uri="{DCECCB84-F9BA-43D5-87BE-67443E8EF086}">
      <p15:sldGuideLst xmlns:p15="http://schemas.microsoft.com/office/powerpoint/2012/main">
        <p15:guide id="1" pos="366" userDrawn="1">
          <p15:clr>
            <a:srgbClr val="FBAE40"/>
          </p15:clr>
        </p15:guide>
        <p15:guide id="2" pos="7386" userDrawn="1">
          <p15:clr>
            <a:srgbClr val="FBAE40"/>
          </p15:clr>
        </p15:guide>
        <p15:guide id="3" pos="3840" userDrawn="1">
          <p15:clr>
            <a:srgbClr val="FBAE40"/>
          </p15:clr>
        </p15:guide>
        <p15:guide id="4" orient="horz" pos="406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Section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350044" y="514351"/>
            <a:ext cx="5745956" cy="1543050"/>
          </a:xfrm>
        </p:spPr>
        <p:txBody>
          <a:bodyPr wrap="square" anchor="t">
            <a:noAutofit/>
          </a:bodyPr>
          <a:lstStyle>
            <a:lvl1pPr>
              <a:defRPr sz="45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444212" y="2571750"/>
            <a:ext cx="2462645" cy="1785182"/>
          </a:xfrm>
        </p:spPr>
        <p:txBody>
          <a:bodyPr>
            <a:normAutofit/>
          </a:bodyPr>
          <a:lstStyle>
            <a:lvl1pPr marL="0" indent="0">
              <a:buNone/>
              <a:defRPr sz="12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444212" y="2119746"/>
            <a:ext cx="2462645" cy="452005"/>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
        <p:nvSpPr>
          <p:cNvPr id="4" name="Text Placeholder 10">
            <a:extLst>
              <a:ext uri="{FF2B5EF4-FFF2-40B4-BE49-F238E27FC236}">
                <a16:creationId xmlns:a16="http://schemas.microsoft.com/office/drawing/2014/main" id="{AB1C8803-0542-76BB-6DF0-FCC5FE74BCA4}"/>
              </a:ext>
            </a:extLst>
          </p:cNvPr>
          <p:cNvSpPr>
            <a:spLocks noGrp="1"/>
          </p:cNvSpPr>
          <p:nvPr>
            <p:ph type="body" sz="quarter" idx="15"/>
          </p:nvPr>
        </p:nvSpPr>
        <p:spPr>
          <a:xfrm>
            <a:off x="6237144" y="2119746"/>
            <a:ext cx="2462645" cy="452005"/>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3340678" y="2119746"/>
            <a:ext cx="2462645" cy="452005"/>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3340678" y="2571751"/>
            <a:ext cx="2462645" cy="1785179"/>
          </a:xfrm>
        </p:spPr>
        <p:txBody>
          <a:bodyPr>
            <a:normAutofit/>
          </a:bodyPr>
          <a:lstStyle>
            <a:lvl1pPr marL="0" indent="0">
              <a:buNone/>
              <a:defRPr sz="1200"/>
            </a:lvl1pPr>
          </a:lstStyle>
          <a:p>
            <a:pPr lvl="0"/>
            <a:r>
              <a:rPr lang="en-US" dirty="0"/>
              <a:t>Click to edit Master text styles</a:t>
            </a:r>
          </a:p>
        </p:txBody>
      </p:sp>
      <p:sp>
        <p:nvSpPr>
          <p:cNvPr id="8" name="Text Placeholder 10">
            <a:extLst>
              <a:ext uri="{FF2B5EF4-FFF2-40B4-BE49-F238E27FC236}">
                <a16:creationId xmlns:a16="http://schemas.microsoft.com/office/drawing/2014/main" id="{135C6E61-8847-4830-9FF4-365A758995C5}"/>
              </a:ext>
            </a:extLst>
          </p:cNvPr>
          <p:cNvSpPr>
            <a:spLocks noGrp="1"/>
          </p:cNvSpPr>
          <p:nvPr>
            <p:ph type="body" sz="quarter" idx="18"/>
          </p:nvPr>
        </p:nvSpPr>
        <p:spPr>
          <a:xfrm>
            <a:off x="6237144" y="2571751"/>
            <a:ext cx="2462645" cy="1785176"/>
          </a:xfrm>
        </p:spPr>
        <p:txBody>
          <a:bodyPr>
            <a:normAutofit/>
          </a:bodyPr>
          <a:lstStyle>
            <a:lvl1pPr marL="0" indent="0">
              <a:buNone/>
              <a:defRPr sz="12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300532" y="4414461"/>
            <a:ext cx="8496344" cy="1"/>
          </a:xfrm>
          <a:prstGeom prst="line">
            <a:avLst/>
          </a:prstGeom>
          <a:ln w="12700">
            <a:solidFill>
              <a:srgbClr val="000000"/>
            </a:solidFill>
            <a:miter/>
          </a:ln>
        </p:spPr>
        <p:txBody>
          <a:bodyPr lIns="25717" rIns="25717"/>
          <a:lstStyle/>
          <a:p>
            <a:endParaRPr sz="1013"/>
          </a:p>
        </p:txBody>
      </p:sp>
    </p:spTree>
    <p:extLst>
      <p:ext uri="{BB962C8B-B14F-4D97-AF65-F5344CB8AC3E}">
        <p14:creationId xmlns:p14="http://schemas.microsoft.com/office/powerpoint/2010/main" val="4244063416"/>
      </p:ext>
    </p:extLst>
  </p:cSld>
  <p:clrMapOvr>
    <a:masterClrMapping/>
  </p:clrMapOvr>
  <p:extLst>
    <p:ext uri="{DCECCB84-F9BA-43D5-87BE-67443E8EF086}">
      <p15:sldGuideLst xmlns:p15="http://schemas.microsoft.com/office/powerpoint/2012/main">
        <p15:guide id="1" pos="366" userDrawn="1">
          <p15:clr>
            <a:srgbClr val="FBAE40"/>
          </p15:clr>
        </p15:guide>
        <p15:guide id="2" pos="7386" userDrawn="1">
          <p15:clr>
            <a:srgbClr val="FBAE40"/>
          </p15:clr>
        </p15:guide>
        <p15:guide id="3"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Sections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350044" y="514353"/>
            <a:ext cx="5745956" cy="1551815"/>
          </a:xfrm>
        </p:spPr>
        <p:txBody>
          <a:bodyPr anchor="t">
            <a:noAutofit/>
          </a:bodyPr>
          <a:lstStyle>
            <a:lvl1pPr>
              <a:defRPr sz="45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444212" y="2571750"/>
            <a:ext cx="2462645" cy="1785182"/>
          </a:xfrm>
        </p:spPr>
        <p:txBody>
          <a:bodyPr>
            <a:normAutofit/>
          </a:bodyPr>
          <a:lstStyle>
            <a:lvl1pPr marL="0" indent="0">
              <a:buNone/>
              <a:defRPr sz="12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444212" y="2119746"/>
            <a:ext cx="2462645" cy="452005"/>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3340678" y="2119746"/>
            <a:ext cx="2462645" cy="452005"/>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3340678" y="2571751"/>
            <a:ext cx="2462645" cy="1785179"/>
          </a:xfrm>
        </p:spPr>
        <p:txBody>
          <a:bodyPr>
            <a:normAutofit/>
          </a:bodyPr>
          <a:lstStyle>
            <a:lvl1pPr marL="0" indent="0">
              <a:buNone/>
              <a:defRPr sz="12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300532" y="4414461"/>
            <a:ext cx="8496344" cy="1"/>
          </a:xfrm>
          <a:prstGeom prst="line">
            <a:avLst/>
          </a:prstGeom>
          <a:ln w="12700">
            <a:solidFill>
              <a:srgbClr val="000000"/>
            </a:solidFill>
            <a:miter/>
          </a:ln>
        </p:spPr>
        <p:txBody>
          <a:bodyPr lIns="25717" rIns="25717"/>
          <a:lstStyle/>
          <a:p>
            <a:endParaRPr sz="1013"/>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6640115" y="865048"/>
            <a:ext cx="2153841" cy="3374444"/>
          </a:xfrm>
        </p:spPr>
        <p:txBody>
          <a:bodyPr/>
          <a:lstStyle/>
          <a:p>
            <a:endParaRPr lang="en-US"/>
          </a:p>
        </p:txBody>
      </p:sp>
    </p:spTree>
    <p:extLst>
      <p:ext uri="{BB962C8B-B14F-4D97-AF65-F5344CB8AC3E}">
        <p14:creationId xmlns:p14="http://schemas.microsoft.com/office/powerpoint/2010/main" val="681575071"/>
      </p:ext>
    </p:extLst>
  </p:cSld>
  <p:clrMapOvr>
    <a:masterClrMapping/>
  </p:clrMapOvr>
  <p:extLst>
    <p:ext uri="{DCECCB84-F9BA-43D5-87BE-67443E8EF086}">
      <p15:sldGuideLst xmlns:p15="http://schemas.microsoft.com/office/powerpoint/2012/main">
        <p15:guide id="1" pos="366" userDrawn="1">
          <p15:clr>
            <a:srgbClr val="FBAE40"/>
          </p15:clr>
        </p15:guide>
        <p15:guide id="2" pos="7386" userDrawn="1">
          <p15:clr>
            <a:srgbClr val="FBAE40"/>
          </p15:clr>
        </p15:guide>
        <p15:guide id="3"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350044" y="516217"/>
            <a:ext cx="4221956" cy="2017379"/>
          </a:xfrm>
        </p:spPr>
        <p:txBody>
          <a:bodyPr anchor="t">
            <a:noAutofit/>
          </a:bodyPr>
          <a:lstStyle>
            <a:lvl1pPr>
              <a:defRPr sz="45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5221432" y="772744"/>
            <a:ext cx="3572525" cy="452005"/>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5221432" y="1224748"/>
            <a:ext cx="3572525" cy="894998"/>
          </a:xfrm>
        </p:spPr>
        <p:txBody>
          <a:bodyPr>
            <a:normAutofit/>
          </a:bodyPr>
          <a:lstStyle>
            <a:lvl1pPr marL="0" indent="0">
              <a:buNone/>
              <a:defRPr sz="12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300532" y="4414461"/>
            <a:ext cx="8496344" cy="1"/>
          </a:xfrm>
          <a:prstGeom prst="line">
            <a:avLst/>
          </a:prstGeom>
          <a:ln w="12700">
            <a:solidFill>
              <a:srgbClr val="000000"/>
            </a:solidFill>
            <a:miter/>
          </a:ln>
        </p:spPr>
        <p:txBody>
          <a:bodyPr lIns="25717" rIns="25717"/>
          <a:lstStyle/>
          <a:p>
            <a:endParaRPr sz="1013"/>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5221432" y="2127537"/>
            <a:ext cx="3572525" cy="452005"/>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5221432" y="2579542"/>
            <a:ext cx="3572525" cy="1058654"/>
          </a:xfrm>
        </p:spPr>
        <p:txBody>
          <a:bodyPr>
            <a:normAutofit/>
          </a:bodyPr>
          <a:lstStyle>
            <a:lvl1pPr marL="0" indent="0">
              <a:buNone/>
              <a:defRPr sz="1200"/>
            </a:lvl1pPr>
          </a:lstStyle>
          <a:p>
            <a:pPr lvl="0"/>
            <a:r>
              <a:rPr lang="en-US" dirty="0"/>
              <a:t>Click to edit Master text styles</a:t>
            </a:r>
          </a:p>
        </p:txBody>
      </p:sp>
    </p:spTree>
    <p:extLst>
      <p:ext uri="{BB962C8B-B14F-4D97-AF65-F5344CB8AC3E}">
        <p14:creationId xmlns:p14="http://schemas.microsoft.com/office/powerpoint/2010/main" val="1813020675"/>
      </p:ext>
    </p:extLst>
  </p:cSld>
  <p:clrMapOvr>
    <a:masterClrMapping/>
  </p:clrMapOvr>
  <p:extLst>
    <p:ext uri="{DCECCB84-F9BA-43D5-87BE-67443E8EF086}">
      <p15:sldGuideLst xmlns:p15="http://schemas.microsoft.com/office/powerpoint/2012/main">
        <p15:guide id="1" pos="366" userDrawn="1">
          <p15:clr>
            <a:srgbClr val="FBAE40"/>
          </p15:clr>
        </p15:guide>
        <p15:guide id="2" pos="7386" userDrawn="1">
          <p15:clr>
            <a:srgbClr val="FBAE40"/>
          </p15:clr>
        </p15:guide>
        <p15:guide id="3"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688025" y="2133200"/>
            <a:ext cx="3280800" cy="15114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6826250" y="998125"/>
            <a:ext cx="11310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4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a:spLocks noGrp="1"/>
          </p:cNvSpPr>
          <p:nvPr>
            <p:ph type="subTitle" idx="1"/>
          </p:nvPr>
        </p:nvSpPr>
        <p:spPr>
          <a:xfrm>
            <a:off x="4688025" y="3633025"/>
            <a:ext cx="3280800" cy="653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a:spLocks noGrp="1"/>
          </p:cNvSpPr>
          <p:nvPr>
            <p:ph type="pic" idx="3"/>
          </p:nvPr>
        </p:nvSpPr>
        <p:spPr>
          <a:xfrm>
            <a:off x="810903" y="857425"/>
            <a:ext cx="1691700" cy="1691700"/>
          </a:xfrm>
          <a:prstGeom prst="rect">
            <a:avLst/>
          </a:prstGeom>
          <a:noFill/>
          <a:ln>
            <a:noFill/>
          </a:ln>
        </p:spPr>
      </p:sp>
      <p:sp>
        <p:nvSpPr>
          <p:cNvPr id="19" name="Google Shape;19;p3"/>
          <p:cNvSpPr>
            <a:spLocks noGrp="1"/>
          </p:cNvSpPr>
          <p:nvPr>
            <p:ph type="pic" idx="4"/>
          </p:nvPr>
        </p:nvSpPr>
        <p:spPr>
          <a:xfrm>
            <a:off x="810903" y="2594418"/>
            <a:ext cx="1691700" cy="1691700"/>
          </a:xfrm>
          <a:prstGeom prst="rect">
            <a:avLst/>
          </a:prstGeom>
          <a:noFill/>
          <a:ln>
            <a:noFill/>
          </a:ln>
        </p:spPr>
      </p:sp>
      <p:sp>
        <p:nvSpPr>
          <p:cNvPr id="20" name="Google Shape;20;p3"/>
          <p:cNvSpPr>
            <a:spLocks noGrp="1"/>
          </p:cNvSpPr>
          <p:nvPr>
            <p:ph type="pic" idx="5"/>
          </p:nvPr>
        </p:nvSpPr>
        <p:spPr>
          <a:xfrm>
            <a:off x="2560875" y="2594418"/>
            <a:ext cx="1691700" cy="1691700"/>
          </a:xfrm>
          <a:prstGeom prst="rect">
            <a:avLst/>
          </a:prstGeom>
          <a:noFill/>
          <a:ln>
            <a:noFill/>
          </a:ln>
        </p:spPr>
      </p:sp>
      <p:grpSp>
        <p:nvGrpSpPr>
          <p:cNvPr id="21" name="Google Shape;21;p3"/>
          <p:cNvGrpSpPr/>
          <p:nvPr/>
        </p:nvGrpSpPr>
        <p:grpSpPr>
          <a:xfrm>
            <a:off x="7896700" y="4604000"/>
            <a:ext cx="534075" cy="101100"/>
            <a:chOff x="832225" y="661450"/>
            <a:chExt cx="534075" cy="101100"/>
          </a:xfrm>
        </p:grpSpPr>
        <p:sp>
          <p:nvSpPr>
            <p:cNvPr id="22" name="Google Shape;22;p3"/>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 name="Google Shape;23;p3"/>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 name="Google Shape;24;p3"/>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5" name="Google Shape;25;p3"/>
            <p:cNvSpPr/>
            <p:nvPr/>
          </p:nvSpPr>
          <p:spPr>
            <a:xfrm>
              <a:off x="1265200"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350044" y="516217"/>
            <a:ext cx="4221956" cy="1603529"/>
          </a:xfrm>
        </p:spPr>
        <p:txBody>
          <a:bodyPr anchor="t">
            <a:noAutofit/>
          </a:bodyPr>
          <a:lstStyle>
            <a:lvl1pPr>
              <a:defRPr sz="45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444211" y="2571750"/>
            <a:ext cx="3857626" cy="1785182"/>
          </a:xfrm>
        </p:spPr>
        <p:txBody>
          <a:bodyPr>
            <a:normAutofit/>
          </a:bodyPr>
          <a:lstStyle>
            <a:lvl1pPr marL="0" indent="0">
              <a:buNone/>
              <a:defRPr sz="12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444212" y="2119746"/>
            <a:ext cx="3857625" cy="452005"/>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300532" y="4414461"/>
            <a:ext cx="8496344" cy="1"/>
          </a:xfrm>
          <a:prstGeom prst="line">
            <a:avLst/>
          </a:prstGeom>
          <a:ln w="12700">
            <a:solidFill>
              <a:srgbClr val="000000"/>
            </a:solidFill>
            <a:miter/>
          </a:ln>
        </p:spPr>
        <p:txBody>
          <a:bodyPr lIns="25717" rIns="25717"/>
          <a:lstStyle/>
          <a:p>
            <a:endParaRPr sz="1013"/>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4572001" y="865048"/>
            <a:ext cx="4221956" cy="3374444"/>
          </a:xfrm>
        </p:spPr>
        <p:txBody>
          <a:bodyPr/>
          <a:lstStyle/>
          <a:p>
            <a:endParaRPr lang="en-US"/>
          </a:p>
        </p:txBody>
      </p:sp>
    </p:spTree>
    <p:extLst>
      <p:ext uri="{BB962C8B-B14F-4D97-AF65-F5344CB8AC3E}">
        <p14:creationId xmlns:p14="http://schemas.microsoft.com/office/powerpoint/2010/main" val="4072450817"/>
      </p:ext>
    </p:extLst>
  </p:cSld>
  <p:clrMapOvr>
    <a:masterClrMapping/>
  </p:clrMapOvr>
  <p:extLst>
    <p:ext uri="{DCECCB84-F9BA-43D5-87BE-67443E8EF086}">
      <p15:sldGuideLst xmlns:p15="http://schemas.microsoft.com/office/powerpoint/2012/main">
        <p15:guide id="1" pos="366" userDrawn="1">
          <p15:clr>
            <a:srgbClr val="FBAE40"/>
          </p15:clr>
        </p15:guide>
        <p15:guide id="2" pos="7386" userDrawn="1">
          <p15:clr>
            <a:srgbClr val="FBAE40"/>
          </p15:clr>
        </p15:guide>
        <p15:guide id="3"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Sections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350044" y="516217"/>
            <a:ext cx="4221956" cy="2017379"/>
          </a:xfrm>
        </p:spPr>
        <p:txBody>
          <a:bodyPr anchor="t">
            <a:noAutofit/>
          </a:bodyPr>
          <a:lstStyle>
            <a:lvl1pPr>
              <a:defRPr sz="45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5221432" y="772744"/>
            <a:ext cx="3572525" cy="452005"/>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5221432" y="1224748"/>
            <a:ext cx="3572525" cy="894998"/>
          </a:xfrm>
        </p:spPr>
        <p:txBody>
          <a:bodyPr>
            <a:normAutofit/>
          </a:bodyPr>
          <a:lstStyle>
            <a:lvl1pPr marL="0" indent="0">
              <a:buNone/>
              <a:defRPr sz="12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300532" y="4414461"/>
            <a:ext cx="8496344" cy="1"/>
          </a:xfrm>
          <a:prstGeom prst="line">
            <a:avLst/>
          </a:prstGeom>
          <a:ln w="12700">
            <a:solidFill>
              <a:srgbClr val="000000"/>
            </a:solidFill>
            <a:miter/>
          </a:ln>
        </p:spPr>
        <p:txBody>
          <a:bodyPr lIns="25717" rIns="25717"/>
          <a:lstStyle/>
          <a:p>
            <a:endParaRPr sz="1013"/>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5221432" y="2127537"/>
            <a:ext cx="3572525" cy="452005"/>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5221432" y="2579542"/>
            <a:ext cx="3572525" cy="1058654"/>
          </a:xfrm>
        </p:spPr>
        <p:txBody>
          <a:bodyPr>
            <a:normAutofit/>
          </a:bodyPr>
          <a:lstStyle>
            <a:lvl1pPr marL="0" indent="0">
              <a:buNone/>
              <a:defRPr sz="1200"/>
            </a:lvl1pPr>
          </a:lstStyle>
          <a:p>
            <a:pPr lvl="0"/>
            <a:r>
              <a:rPr lang="en-US" dirty="0"/>
              <a:t>Click to edit Master text styles</a:t>
            </a:r>
          </a:p>
        </p:txBody>
      </p:sp>
      <p:sp>
        <p:nvSpPr>
          <p:cNvPr id="3" name="Picture Placeholder 11">
            <a:extLst>
              <a:ext uri="{FF2B5EF4-FFF2-40B4-BE49-F238E27FC236}">
                <a16:creationId xmlns:a16="http://schemas.microsoft.com/office/drawing/2014/main" id="{D96AF8D7-D3E5-B5C6-030A-DFBC5AEC7D00}"/>
              </a:ext>
            </a:extLst>
          </p:cNvPr>
          <p:cNvSpPr>
            <a:spLocks noGrp="1"/>
          </p:cNvSpPr>
          <p:nvPr>
            <p:ph type="pic" sz="quarter" idx="20"/>
          </p:nvPr>
        </p:nvSpPr>
        <p:spPr>
          <a:xfrm>
            <a:off x="444211" y="2712028"/>
            <a:ext cx="4127789" cy="1553926"/>
          </a:xfrm>
        </p:spPr>
        <p:txBody>
          <a:bodyPr/>
          <a:lstStyle/>
          <a:p>
            <a:endParaRPr lang="en-US"/>
          </a:p>
        </p:txBody>
      </p:sp>
    </p:spTree>
    <p:extLst>
      <p:ext uri="{BB962C8B-B14F-4D97-AF65-F5344CB8AC3E}">
        <p14:creationId xmlns:p14="http://schemas.microsoft.com/office/powerpoint/2010/main" val="3717468797"/>
      </p:ext>
    </p:extLst>
  </p:cSld>
  <p:clrMapOvr>
    <a:masterClrMapping/>
  </p:clrMapOvr>
  <p:extLst>
    <p:ext uri="{DCECCB84-F9BA-43D5-87BE-67443E8EF086}">
      <p15:sldGuideLst xmlns:p15="http://schemas.microsoft.com/office/powerpoint/2012/main">
        <p15:guide id="1" pos="366" userDrawn="1">
          <p15:clr>
            <a:srgbClr val="FBAE40"/>
          </p15:clr>
        </p15:guide>
        <p15:guide id="2" pos="7386" userDrawn="1">
          <p15:clr>
            <a:srgbClr val="FBAE40"/>
          </p15:clr>
        </p15:guide>
        <p15:guide id="3"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D049-71FF-411B-BCE5-A051E826B136}"/>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FC7692D-ABCF-997B-650B-266DF91A7F55}"/>
              </a:ext>
            </a:extLst>
          </p:cNvPr>
          <p:cNvSpPr>
            <a:spLocks noGrp="1"/>
          </p:cNvSpPr>
          <p:nvPr>
            <p:ph type="dt" sz="half" idx="10"/>
          </p:nvPr>
        </p:nvSpPr>
        <p:spPr>
          <a:xfrm>
            <a:off x="628650" y="4767562"/>
            <a:ext cx="2057400" cy="273248"/>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5FCE306B-148D-CE50-D43B-2DEE1378588F}"/>
              </a:ext>
            </a:extLst>
          </p:cNvPr>
          <p:cNvSpPr>
            <a:spLocks noGrp="1"/>
          </p:cNvSpPr>
          <p:nvPr>
            <p:ph type="ftr" sz="quarter" idx="11"/>
          </p:nvPr>
        </p:nvSpPr>
        <p:spPr>
          <a:xfrm>
            <a:off x="3028950" y="4767562"/>
            <a:ext cx="3086100" cy="273248"/>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E5411AD-3E1B-501F-B9F8-D0AAF3F5F5A2}"/>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3837449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72686-CE9D-3B74-9DE2-86FB708C153F}"/>
              </a:ext>
            </a:extLst>
          </p:cNvPr>
          <p:cNvSpPr>
            <a:spLocks noGrp="1"/>
          </p:cNvSpPr>
          <p:nvPr>
            <p:ph type="dt" sz="half" idx="10"/>
          </p:nvPr>
        </p:nvSpPr>
        <p:spPr>
          <a:xfrm>
            <a:off x="628650" y="4767562"/>
            <a:ext cx="2057400" cy="273248"/>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D822D6-F437-1E07-DBC9-57FD732126F4}"/>
              </a:ext>
            </a:extLst>
          </p:cNvPr>
          <p:cNvSpPr>
            <a:spLocks noGrp="1"/>
          </p:cNvSpPr>
          <p:nvPr>
            <p:ph type="ftr" sz="quarter" idx="11"/>
          </p:nvPr>
        </p:nvSpPr>
        <p:spPr>
          <a:xfrm>
            <a:off x="3028950" y="4767562"/>
            <a:ext cx="3086100" cy="273248"/>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12AF305-6821-F7EE-9D30-6FE81EC2BC31}"/>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21621799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857751" y="516216"/>
            <a:ext cx="3325091" cy="2975118"/>
          </a:xfrm>
        </p:spPr>
        <p:txBody>
          <a:bodyPr anchor="t">
            <a:noAutofit/>
          </a:bodyPr>
          <a:lstStyle>
            <a:lvl1pPr>
              <a:defRPr sz="5625"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4572000" cy="5143497"/>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883728" y="4452639"/>
            <a:ext cx="2462645" cy="452005"/>
          </a:xfrm>
        </p:spPr>
        <p:txBody>
          <a:bodyPr anchor="b">
            <a:normAutofit/>
          </a:bodyPr>
          <a:lstStyle>
            <a:lvl1pPr marL="0" indent="0">
              <a:buNone/>
              <a:defRPr sz="1238">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913551018"/>
      </p:ext>
    </p:extLst>
  </p:cSld>
  <p:clrMapOvr>
    <a:masterClrMapping/>
  </p:clrMapOvr>
  <p:extLst>
    <p:ext uri="{DCECCB84-F9BA-43D5-87BE-67443E8EF086}">
      <p15:sldGuideLst xmlns:p15="http://schemas.microsoft.com/office/powerpoint/2012/main">
        <p15:guide id="1" pos="366" userDrawn="1">
          <p15:clr>
            <a:srgbClr val="FBAE40"/>
          </p15:clr>
        </p15:guide>
        <p15:guide id="2" pos="7386" userDrawn="1">
          <p15:clr>
            <a:srgbClr val="FBAE40"/>
          </p15:clr>
        </p15:guide>
        <p15:guide id="3" pos="3840" userDrawn="1">
          <p15:clr>
            <a:srgbClr val="FBAE40"/>
          </p15:clr>
        </p15:guide>
        <p15:guide id="4" orient="horz" pos="406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 name="Google Shape;28;p4"/>
          <p:cNvSpPr txBox="1">
            <a:spLocks noGrp="1"/>
          </p:cNvSpPr>
          <p:nvPr>
            <p:ph type="body" idx="1"/>
          </p:nvPr>
        </p:nvSpPr>
        <p:spPr>
          <a:xfrm>
            <a:off x="720000" y="1090150"/>
            <a:ext cx="7704000" cy="3513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La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29" name="Google Shape;29;p4"/>
          <p:cNvGrpSpPr/>
          <p:nvPr/>
        </p:nvGrpSpPr>
        <p:grpSpPr>
          <a:xfrm>
            <a:off x="7896700" y="4604000"/>
            <a:ext cx="534075" cy="101100"/>
            <a:chOff x="832225" y="661450"/>
            <a:chExt cx="534075" cy="101100"/>
          </a:xfrm>
        </p:grpSpPr>
        <p:sp>
          <p:nvSpPr>
            <p:cNvPr id="30" name="Google Shape;30;p4"/>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 name="Google Shape;31;p4"/>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 name="Google Shape;32;p4"/>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 name="Google Shape;33;p4"/>
            <p:cNvSpPr/>
            <p:nvPr/>
          </p:nvSpPr>
          <p:spPr>
            <a:xfrm>
              <a:off x="1265200"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720000" y="445025"/>
            <a:ext cx="3990900" cy="1013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 name="Google Shape;49;p7"/>
          <p:cNvSpPr txBox="1">
            <a:spLocks noGrp="1"/>
          </p:cNvSpPr>
          <p:nvPr>
            <p:ph type="subTitle" idx="1"/>
          </p:nvPr>
        </p:nvSpPr>
        <p:spPr>
          <a:xfrm>
            <a:off x="720000" y="1458725"/>
            <a:ext cx="3990900" cy="314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La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50" name="Google Shape;50;p7"/>
          <p:cNvSpPr>
            <a:spLocks noGrp="1"/>
          </p:cNvSpPr>
          <p:nvPr>
            <p:ph type="pic" idx="2"/>
          </p:nvPr>
        </p:nvSpPr>
        <p:spPr>
          <a:xfrm flipH="1">
            <a:off x="6739075" y="857425"/>
            <a:ext cx="1691700" cy="1691700"/>
          </a:xfrm>
          <a:prstGeom prst="rect">
            <a:avLst/>
          </a:prstGeom>
          <a:noFill/>
          <a:ln>
            <a:noFill/>
          </a:ln>
        </p:spPr>
      </p:sp>
      <p:sp>
        <p:nvSpPr>
          <p:cNvPr id="51" name="Google Shape;51;p7"/>
          <p:cNvSpPr>
            <a:spLocks noGrp="1"/>
          </p:cNvSpPr>
          <p:nvPr>
            <p:ph type="pic" idx="3"/>
          </p:nvPr>
        </p:nvSpPr>
        <p:spPr>
          <a:xfrm flipH="1">
            <a:off x="6739075" y="2594418"/>
            <a:ext cx="1691700" cy="1691700"/>
          </a:xfrm>
          <a:prstGeom prst="rect">
            <a:avLst/>
          </a:prstGeom>
          <a:noFill/>
          <a:ln>
            <a:noFill/>
          </a:ln>
        </p:spPr>
      </p:sp>
      <p:sp>
        <p:nvSpPr>
          <p:cNvPr id="52" name="Google Shape;52;p7"/>
          <p:cNvSpPr>
            <a:spLocks noGrp="1"/>
          </p:cNvSpPr>
          <p:nvPr>
            <p:ph type="pic" idx="4"/>
          </p:nvPr>
        </p:nvSpPr>
        <p:spPr>
          <a:xfrm flipH="1">
            <a:off x="4989103" y="2594418"/>
            <a:ext cx="1691700" cy="1691700"/>
          </a:xfrm>
          <a:prstGeom prst="rect">
            <a:avLst/>
          </a:prstGeom>
          <a:noFill/>
          <a:ln>
            <a:noFill/>
          </a:ln>
        </p:spPr>
      </p:sp>
      <p:grpSp>
        <p:nvGrpSpPr>
          <p:cNvPr id="53" name="Google Shape;53;p7"/>
          <p:cNvGrpSpPr/>
          <p:nvPr/>
        </p:nvGrpSpPr>
        <p:grpSpPr>
          <a:xfrm>
            <a:off x="7896700" y="4604000"/>
            <a:ext cx="534075" cy="101100"/>
            <a:chOff x="832225" y="661450"/>
            <a:chExt cx="534075" cy="101100"/>
          </a:xfrm>
        </p:grpSpPr>
        <p:sp>
          <p:nvSpPr>
            <p:cNvPr id="54" name="Google Shape;54;p7"/>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 name="Google Shape;55;p7"/>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 name="Google Shape;56;p7"/>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7" name="Google Shape;57;p7"/>
            <p:cNvSpPr/>
            <p:nvPr/>
          </p:nvSpPr>
          <p:spPr>
            <a:xfrm>
              <a:off x="1265200"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txBox="1">
            <a:spLocks noGrp="1"/>
          </p:cNvSpPr>
          <p:nvPr>
            <p:ph type="subTitle" idx="1"/>
          </p:nvPr>
        </p:nvSpPr>
        <p:spPr>
          <a:xfrm>
            <a:off x="4731476" y="1408725"/>
            <a:ext cx="3699300" cy="313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9"/>
          <p:cNvSpPr txBox="1">
            <a:spLocks noGrp="1"/>
          </p:cNvSpPr>
          <p:nvPr>
            <p:ph type="subTitle" idx="2"/>
          </p:nvPr>
        </p:nvSpPr>
        <p:spPr>
          <a:xfrm>
            <a:off x="720000" y="1408725"/>
            <a:ext cx="3699300" cy="313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2" name="Google Shape;72;p9"/>
          <p:cNvGrpSpPr/>
          <p:nvPr/>
        </p:nvGrpSpPr>
        <p:grpSpPr>
          <a:xfrm>
            <a:off x="7896700" y="4604000"/>
            <a:ext cx="534075" cy="101100"/>
            <a:chOff x="832225" y="661450"/>
            <a:chExt cx="534075" cy="101100"/>
          </a:xfrm>
        </p:grpSpPr>
        <p:sp>
          <p:nvSpPr>
            <p:cNvPr id="73" name="Google Shape;73;p9"/>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 name="Google Shape;74;p9"/>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 name="Google Shape;75;p9"/>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6" name="Google Shape;76;p9"/>
            <p:cNvSpPr/>
            <p:nvPr/>
          </p:nvSpPr>
          <p:spPr>
            <a:xfrm>
              <a:off x="1265200"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0"/>
        <p:cNvGrpSpPr/>
        <p:nvPr/>
      </p:nvGrpSpPr>
      <p:grpSpPr>
        <a:xfrm>
          <a:off x="0" y="0"/>
          <a:ext cx="0" cy="0"/>
          <a:chOff x="0" y="0"/>
          <a:chExt cx="0" cy="0"/>
        </a:xfrm>
      </p:grpSpPr>
      <p:sp>
        <p:nvSpPr>
          <p:cNvPr id="81" name="Google Shape;81;p11"/>
          <p:cNvSpPr txBox="1">
            <a:spLocks noGrp="1"/>
          </p:cNvSpPr>
          <p:nvPr>
            <p:ph type="title" hasCustomPrompt="1"/>
          </p:nvPr>
        </p:nvSpPr>
        <p:spPr>
          <a:xfrm>
            <a:off x="713225" y="1057550"/>
            <a:ext cx="3609300" cy="17163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2" name="Google Shape;82;p11"/>
          <p:cNvSpPr txBox="1">
            <a:spLocks noGrp="1"/>
          </p:cNvSpPr>
          <p:nvPr>
            <p:ph type="subTitle" idx="1"/>
          </p:nvPr>
        </p:nvSpPr>
        <p:spPr>
          <a:xfrm>
            <a:off x="713225" y="2774100"/>
            <a:ext cx="3609300" cy="749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3" name="Google Shape;83;p11"/>
          <p:cNvSpPr>
            <a:spLocks noGrp="1"/>
          </p:cNvSpPr>
          <p:nvPr>
            <p:ph type="pic" idx="2"/>
          </p:nvPr>
        </p:nvSpPr>
        <p:spPr>
          <a:xfrm flipH="1">
            <a:off x="6544050" y="857425"/>
            <a:ext cx="1691700" cy="1691700"/>
          </a:xfrm>
          <a:prstGeom prst="rect">
            <a:avLst/>
          </a:prstGeom>
          <a:noFill/>
          <a:ln>
            <a:noFill/>
          </a:ln>
        </p:spPr>
      </p:sp>
      <p:sp>
        <p:nvSpPr>
          <p:cNvPr id="84" name="Google Shape;84;p11"/>
          <p:cNvSpPr>
            <a:spLocks noGrp="1"/>
          </p:cNvSpPr>
          <p:nvPr>
            <p:ph type="pic" idx="3"/>
          </p:nvPr>
        </p:nvSpPr>
        <p:spPr>
          <a:xfrm flipH="1">
            <a:off x="6544050" y="2594418"/>
            <a:ext cx="1691700" cy="1691700"/>
          </a:xfrm>
          <a:prstGeom prst="rect">
            <a:avLst/>
          </a:prstGeom>
          <a:noFill/>
          <a:ln>
            <a:noFill/>
          </a:ln>
        </p:spPr>
      </p:sp>
      <p:sp>
        <p:nvSpPr>
          <p:cNvPr id="85" name="Google Shape;85;p11"/>
          <p:cNvSpPr>
            <a:spLocks noGrp="1"/>
          </p:cNvSpPr>
          <p:nvPr>
            <p:ph type="pic" idx="4"/>
          </p:nvPr>
        </p:nvSpPr>
        <p:spPr>
          <a:xfrm flipH="1">
            <a:off x="4794078" y="2594418"/>
            <a:ext cx="1691700" cy="16917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 name="Google Shape;112;p16"/>
          <p:cNvSpPr txBox="1">
            <a:spLocks noGrp="1"/>
          </p:cNvSpPr>
          <p:nvPr>
            <p:ph type="subTitle" idx="1"/>
          </p:nvPr>
        </p:nvSpPr>
        <p:spPr>
          <a:xfrm>
            <a:off x="720100" y="2355801"/>
            <a:ext cx="2379000" cy="182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6"/>
          <p:cNvSpPr txBox="1">
            <a:spLocks noGrp="1"/>
          </p:cNvSpPr>
          <p:nvPr>
            <p:ph type="subTitle" idx="2"/>
          </p:nvPr>
        </p:nvSpPr>
        <p:spPr>
          <a:xfrm>
            <a:off x="3382535" y="2355801"/>
            <a:ext cx="2379000" cy="182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6"/>
          <p:cNvSpPr txBox="1">
            <a:spLocks noGrp="1"/>
          </p:cNvSpPr>
          <p:nvPr>
            <p:ph type="subTitle" idx="3"/>
          </p:nvPr>
        </p:nvSpPr>
        <p:spPr>
          <a:xfrm>
            <a:off x="6045003" y="2355801"/>
            <a:ext cx="2379000" cy="182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6"/>
          <p:cNvSpPr txBox="1">
            <a:spLocks noGrp="1"/>
          </p:cNvSpPr>
          <p:nvPr>
            <p:ph type="subTitle" idx="4"/>
          </p:nvPr>
        </p:nvSpPr>
        <p:spPr>
          <a:xfrm>
            <a:off x="720100" y="1493875"/>
            <a:ext cx="2379000" cy="861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 name="Google Shape;116;p16"/>
          <p:cNvSpPr txBox="1">
            <a:spLocks noGrp="1"/>
          </p:cNvSpPr>
          <p:nvPr>
            <p:ph type="subTitle" idx="5"/>
          </p:nvPr>
        </p:nvSpPr>
        <p:spPr>
          <a:xfrm>
            <a:off x="3382542" y="1493875"/>
            <a:ext cx="2379000" cy="861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7" name="Google Shape;117;p16"/>
          <p:cNvSpPr txBox="1">
            <a:spLocks noGrp="1"/>
          </p:cNvSpPr>
          <p:nvPr>
            <p:ph type="subTitle" idx="6"/>
          </p:nvPr>
        </p:nvSpPr>
        <p:spPr>
          <a:xfrm>
            <a:off x="6045009" y="1493875"/>
            <a:ext cx="2379000" cy="861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18" name="Google Shape;118;p16"/>
          <p:cNvGrpSpPr/>
          <p:nvPr/>
        </p:nvGrpSpPr>
        <p:grpSpPr>
          <a:xfrm>
            <a:off x="7896700" y="4604000"/>
            <a:ext cx="534075" cy="101100"/>
            <a:chOff x="832225" y="661450"/>
            <a:chExt cx="534075" cy="101100"/>
          </a:xfrm>
        </p:grpSpPr>
        <p:sp>
          <p:nvSpPr>
            <p:cNvPr id="119" name="Google Shape;119;p16"/>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 name="Google Shape;120;p16"/>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 name="Google Shape;121;p16"/>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 name="Google Shape;122;p16"/>
            <p:cNvSpPr/>
            <p:nvPr/>
          </p:nvSpPr>
          <p:spPr>
            <a:xfrm>
              <a:off x="1265200"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 name="Google Shape;125;p17"/>
          <p:cNvSpPr txBox="1">
            <a:spLocks noGrp="1"/>
          </p:cNvSpPr>
          <p:nvPr>
            <p:ph type="subTitle" idx="1"/>
          </p:nvPr>
        </p:nvSpPr>
        <p:spPr>
          <a:xfrm>
            <a:off x="1632150" y="1408552"/>
            <a:ext cx="67845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17"/>
          <p:cNvSpPr txBox="1">
            <a:spLocks noGrp="1"/>
          </p:cNvSpPr>
          <p:nvPr>
            <p:ph type="subTitle" idx="2"/>
          </p:nvPr>
        </p:nvSpPr>
        <p:spPr>
          <a:xfrm>
            <a:off x="1632150" y="2305840"/>
            <a:ext cx="67845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7"/>
          <p:cNvSpPr txBox="1">
            <a:spLocks noGrp="1"/>
          </p:cNvSpPr>
          <p:nvPr>
            <p:ph type="subTitle" idx="3"/>
          </p:nvPr>
        </p:nvSpPr>
        <p:spPr>
          <a:xfrm>
            <a:off x="1639527" y="3199539"/>
            <a:ext cx="67845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7"/>
          <p:cNvSpPr txBox="1">
            <a:spLocks noGrp="1"/>
          </p:cNvSpPr>
          <p:nvPr>
            <p:ph type="subTitle" idx="4"/>
          </p:nvPr>
        </p:nvSpPr>
        <p:spPr>
          <a:xfrm>
            <a:off x="1639527" y="4093241"/>
            <a:ext cx="67845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17"/>
          <p:cNvSpPr txBox="1">
            <a:spLocks noGrp="1"/>
          </p:cNvSpPr>
          <p:nvPr>
            <p:ph type="title" idx="5" hasCustomPrompt="1"/>
          </p:nvPr>
        </p:nvSpPr>
        <p:spPr>
          <a:xfrm>
            <a:off x="720000" y="1256126"/>
            <a:ext cx="8655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7"/>
          <p:cNvSpPr txBox="1">
            <a:spLocks noGrp="1"/>
          </p:cNvSpPr>
          <p:nvPr>
            <p:ph type="title" idx="6" hasCustomPrompt="1"/>
          </p:nvPr>
        </p:nvSpPr>
        <p:spPr>
          <a:xfrm>
            <a:off x="726781" y="3043516"/>
            <a:ext cx="8655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7"/>
          <p:cNvSpPr txBox="1">
            <a:spLocks noGrp="1"/>
          </p:cNvSpPr>
          <p:nvPr>
            <p:ph type="title" idx="7" hasCustomPrompt="1"/>
          </p:nvPr>
        </p:nvSpPr>
        <p:spPr>
          <a:xfrm>
            <a:off x="720014" y="2149820"/>
            <a:ext cx="8655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7"/>
          <p:cNvSpPr txBox="1">
            <a:spLocks noGrp="1"/>
          </p:cNvSpPr>
          <p:nvPr>
            <p:ph type="title" idx="8" hasCustomPrompt="1"/>
          </p:nvPr>
        </p:nvSpPr>
        <p:spPr>
          <a:xfrm>
            <a:off x="726789" y="3937216"/>
            <a:ext cx="8655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7"/>
          <p:cNvSpPr txBox="1">
            <a:spLocks noGrp="1"/>
          </p:cNvSpPr>
          <p:nvPr>
            <p:ph type="subTitle" idx="9"/>
          </p:nvPr>
        </p:nvSpPr>
        <p:spPr>
          <a:xfrm>
            <a:off x="1632150" y="1109725"/>
            <a:ext cx="67845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Noto Serif Khmer"/>
                <a:ea typeface="Noto Serif Khmer"/>
                <a:cs typeface="Noto Serif Khmer"/>
                <a:sym typeface="Noto Serif Khmer"/>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4" name="Google Shape;134;p17"/>
          <p:cNvSpPr txBox="1">
            <a:spLocks noGrp="1"/>
          </p:cNvSpPr>
          <p:nvPr>
            <p:ph type="subTitle" idx="13"/>
          </p:nvPr>
        </p:nvSpPr>
        <p:spPr>
          <a:xfrm>
            <a:off x="1632150" y="2003424"/>
            <a:ext cx="67845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Noto Serif Khmer"/>
                <a:ea typeface="Noto Serif Khmer"/>
                <a:cs typeface="Noto Serif Khmer"/>
                <a:sym typeface="Noto Serif Khmer"/>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5" name="Google Shape;135;p17"/>
          <p:cNvSpPr txBox="1">
            <a:spLocks noGrp="1"/>
          </p:cNvSpPr>
          <p:nvPr>
            <p:ph type="subTitle" idx="14"/>
          </p:nvPr>
        </p:nvSpPr>
        <p:spPr>
          <a:xfrm>
            <a:off x="1639527" y="2897123"/>
            <a:ext cx="67845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Noto Serif Khmer"/>
                <a:ea typeface="Noto Serif Khmer"/>
                <a:cs typeface="Noto Serif Khmer"/>
                <a:sym typeface="Noto Serif Khmer"/>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6" name="Google Shape;136;p17"/>
          <p:cNvSpPr txBox="1">
            <a:spLocks noGrp="1"/>
          </p:cNvSpPr>
          <p:nvPr>
            <p:ph type="subTitle" idx="15"/>
          </p:nvPr>
        </p:nvSpPr>
        <p:spPr>
          <a:xfrm>
            <a:off x="1639527" y="3790822"/>
            <a:ext cx="67845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a:solidFill>
                  <a:schemeClr val="dk1"/>
                </a:solidFill>
                <a:latin typeface="Noto Serif Khmer"/>
                <a:ea typeface="Noto Serif Khmer"/>
                <a:cs typeface="Noto Serif Khmer"/>
                <a:sym typeface="Noto Serif Khmer"/>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37" name="Google Shape;137;p17"/>
          <p:cNvGrpSpPr/>
          <p:nvPr/>
        </p:nvGrpSpPr>
        <p:grpSpPr>
          <a:xfrm>
            <a:off x="7896700" y="434697"/>
            <a:ext cx="534075" cy="101100"/>
            <a:chOff x="832225" y="661450"/>
            <a:chExt cx="534075" cy="101100"/>
          </a:xfrm>
        </p:grpSpPr>
        <p:sp>
          <p:nvSpPr>
            <p:cNvPr id="138" name="Google Shape;138;p17"/>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9" name="Google Shape;139;p17"/>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0" name="Google Shape;140;p17"/>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 name="Google Shape;141;p17"/>
            <p:cNvSpPr/>
            <p:nvPr/>
          </p:nvSpPr>
          <p:spPr>
            <a:xfrm>
              <a:off x="1265200"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pilogue"/>
              <a:buNone/>
              <a:defRPr sz="2800">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sz="3000">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sz="3000">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sz="3000">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sz="3000">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sz="3000">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sz="3000">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sz="3000">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sz="3000">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7" r:id="rId7"/>
    <p:sldLayoutId id="2147483662" r:id="rId8"/>
    <p:sldLayoutId id="2147483663" r:id="rId9"/>
    <p:sldLayoutId id="2147483664" r:id="rId10"/>
    <p:sldLayoutId id="2147483665" r:id="rId11"/>
    <p:sldLayoutId id="2147483666" r:id="rId12"/>
    <p:sldLayoutId id="2147483667" r:id="rId13"/>
    <p:sldLayoutId id="2147483682" r:id="rId14"/>
    <p:sldLayoutId id="2147483683" r:id="rId15"/>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BD9625-ED1C-9C68-D8B9-B6502FCCB415}"/>
              </a:ext>
            </a:extLst>
          </p:cNvPr>
          <p:cNvSpPr>
            <a:spLocks noGrp="1"/>
          </p:cNvSpPr>
          <p:nvPr>
            <p:ph type="title"/>
          </p:nvPr>
        </p:nvSpPr>
        <p:spPr>
          <a:xfrm>
            <a:off x="628650" y="274143"/>
            <a:ext cx="7886700" cy="99387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8293A9-2FAF-A155-DC7A-FE995344AE8C}"/>
              </a:ext>
            </a:extLst>
          </p:cNvPr>
          <p:cNvSpPr>
            <a:spLocks noGrp="1"/>
          </p:cNvSpPr>
          <p:nvPr>
            <p:ph type="body" idx="1"/>
          </p:nvPr>
        </p:nvSpPr>
        <p:spPr>
          <a:xfrm>
            <a:off x="628650" y="1368921"/>
            <a:ext cx="7886700" cy="3263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CF1B5DE-B15D-9D1C-21D2-953FFCB007DA}"/>
              </a:ext>
            </a:extLst>
          </p:cNvPr>
          <p:cNvSpPr>
            <a:spLocks noGrp="1"/>
          </p:cNvSpPr>
          <p:nvPr>
            <p:ph type="sldNum" sz="quarter" idx="4"/>
          </p:nvPr>
        </p:nvSpPr>
        <p:spPr>
          <a:xfrm>
            <a:off x="8515351" y="242969"/>
            <a:ext cx="279866" cy="273248"/>
          </a:xfrm>
          <a:prstGeom prst="rect">
            <a:avLst/>
          </a:prstGeom>
        </p:spPr>
        <p:txBody>
          <a:bodyPr vert="horz" lIns="91440" tIns="45720" rIns="91440" bIns="45720" rtlCol="0" anchor="ctr"/>
          <a:lstStyle>
            <a:lvl1pPr algn="r">
              <a:defRPr sz="788">
                <a:solidFill>
                  <a:schemeClr val="tx1">
                    <a:lumMod val="65000"/>
                    <a:lumOff val="35000"/>
                  </a:schemeClr>
                </a:solidFill>
              </a:defRPr>
            </a:lvl1pPr>
          </a:lstStyle>
          <a:p>
            <a:fld id="{2E72D20E-321F-EE4C-A76D-7EFD4B1BDA03}" type="slidenum">
              <a:rPr lang="en-US" smtClean="0"/>
              <a:pPr/>
              <a:t>‹#›</a:t>
            </a:fld>
            <a:endParaRPr lang="en-US" dirty="0"/>
          </a:p>
        </p:txBody>
      </p:sp>
      <p:grpSp>
        <p:nvGrpSpPr>
          <p:cNvPr id="7" name="Group">
            <a:extLst>
              <a:ext uri="{FF2B5EF4-FFF2-40B4-BE49-F238E27FC236}">
                <a16:creationId xmlns:a16="http://schemas.microsoft.com/office/drawing/2014/main" id="{2CC72135-826E-3084-1ACC-9293218F24EE}"/>
              </a:ext>
            </a:extLst>
          </p:cNvPr>
          <p:cNvGrpSpPr/>
          <p:nvPr userDrawn="1"/>
        </p:nvGrpSpPr>
        <p:grpSpPr>
          <a:xfrm>
            <a:off x="8512912" y="4706911"/>
            <a:ext cx="283964" cy="200305"/>
            <a:chOff x="0" y="0"/>
            <a:chExt cx="504824" cy="356095"/>
          </a:xfrm>
        </p:grpSpPr>
        <p:sp>
          <p:nvSpPr>
            <p:cNvPr id="8" name="Line">
              <a:extLst>
                <a:ext uri="{FF2B5EF4-FFF2-40B4-BE49-F238E27FC236}">
                  <a16:creationId xmlns:a16="http://schemas.microsoft.com/office/drawing/2014/main" id="{024BCD63-D1A0-9E6D-3EA4-16D1E0509D18}"/>
                </a:ext>
              </a:extLst>
            </p:cNvPr>
            <p:cNvSpPr/>
            <p:nvPr/>
          </p:nvSpPr>
          <p:spPr>
            <a:xfrm>
              <a:off x="0" y="180134"/>
              <a:ext cx="504825" cy="1"/>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013"/>
            </a:p>
          </p:txBody>
        </p:sp>
        <p:sp>
          <p:nvSpPr>
            <p:cNvPr id="9" name="Line">
              <a:extLst>
                <a:ext uri="{FF2B5EF4-FFF2-40B4-BE49-F238E27FC236}">
                  <a16:creationId xmlns:a16="http://schemas.microsoft.com/office/drawing/2014/main" id="{3E483999-BF7F-A26B-845E-8C65CD948361}"/>
                </a:ext>
              </a:extLst>
            </p:cNvPr>
            <p:cNvSpPr/>
            <p:nvPr/>
          </p:nvSpPr>
          <p:spPr>
            <a:xfrm>
              <a:off x="324689" y="0"/>
              <a:ext cx="177185" cy="177184"/>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013"/>
            </a:p>
          </p:txBody>
        </p:sp>
        <p:sp>
          <p:nvSpPr>
            <p:cNvPr id="10" name="Line">
              <a:extLst>
                <a:ext uri="{FF2B5EF4-FFF2-40B4-BE49-F238E27FC236}">
                  <a16:creationId xmlns:a16="http://schemas.microsoft.com/office/drawing/2014/main" id="{B9696663-8271-B1D6-1A2F-9E2DDAA3DD5E}"/>
                </a:ext>
              </a:extLst>
            </p:cNvPr>
            <p:cNvSpPr/>
            <p:nvPr/>
          </p:nvSpPr>
          <p:spPr>
            <a:xfrm flipV="1">
              <a:off x="324689" y="178911"/>
              <a:ext cx="177185" cy="177185"/>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013"/>
            </a:p>
          </p:txBody>
        </p:sp>
      </p:grpSp>
      <p:sp>
        <p:nvSpPr>
          <p:cNvPr id="11" name="textruta 3">
            <a:extLst>
              <a:ext uri="{FF2B5EF4-FFF2-40B4-BE49-F238E27FC236}">
                <a16:creationId xmlns:a16="http://schemas.microsoft.com/office/drawing/2014/main" id="{2DC00BBB-96D5-E144-A351-6386B4BABF32}"/>
              </a:ext>
            </a:extLst>
          </p:cNvPr>
          <p:cNvSpPr txBox="1"/>
          <p:nvPr userDrawn="1"/>
        </p:nvSpPr>
        <p:spPr>
          <a:xfrm>
            <a:off x="8030607" y="4695620"/>
            <a:ext cx="569835" cy="24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7" rIns="25717">
            <a:spAutoFit/>
          </a:bodyPr>
          <a:lstStyle>
            <a:lvl1pPr>
              <a:lnSpc>
                <a:spcPct val="90000"/>
              </a:lnSpc>
              <a:spcBef>
                <a:spcPts val="600"/>
              </a:spcBef>
              <a:defRPr sz="2000">
                <a:solidFill>
                  <a:srgbClr val="000000"/>
                </a:solidFill>
              </a:defRPr>
            </a:lvl1pPr>
          </a:lstStyle>
          <a:p>
            <a:r>
              <a:rPr sz="1125" dirty="0"/>
              <a:t>NEXT</a:t>
            </a:r>
          </a:p>
        </p:txBody>
      </p:sp>
    </p:spTree>
    <p:extLst>
      <p:ext uri="{BB962C8B-B14F-4D97-AF65-F5344CB8AC3E}">
        <p14:creationId xmlns:p14="http://schemas.microsoft.com/office/powerpoint/2010/main" val="227664396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9" r:id="rId7"/>
    <p:sldLayoutId id="2147483680" r:id="rId8"/>
    <p:sldLayoutId id="2147483681" r:id="rId9"/>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94" userDrawn="1">
          <p15:clr>
            <a:srgbClr val="F26B43"/>
          </p15:clr>
        </p15:guide>
        <p15:guide id="3" orient="horz"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hyperlink" Target="https://home.treasury.gov/resource-center/data-chart-center/interest-rates/TextView?type=daily_treasury_bill_rates&amp;field_tdr_date_value_month=202405" TargetMode="External"/><Relationship Id="rId3" Type="http://schemas.openxmlformats.org/officeDocument/2006/relationships/hyperlink" Target="AvgInterestRate_20010131_20240430.xlsx" TargetMode="External"/><Relationship Id="rId7" Type="http://schemas.openxmlformats.org/officeDocument/2006/relationships/hyperlink" Target="DGS10.csv"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hyperlink" Target="https://www.federalreserve.gov/datadownload/default.htm" TargetMode="External"/><Relationship Id="rId5" Type="http://schemas.openxmlformats.org/officeDocument/2006/relationships/hyperlink" Target="DGS10%209.41.24&#8239;PM.csv" TargetMode="External"/><Relationship Id="rId4" Type="http://schemas.openxmlformats.org/officeDocument/2006/relationships/hyperlink" Target="https://fiscaldata.treasury.gov/datasets/electronic-securities-transactions/sale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home.treasury.gov/resource-center/data-chart-center/interest-rates/TextView?type=daily_treasury_bill_rates&amp;field_tdr_date_value_month=202405" TargetMode="External"/><Relationship Id="rId3" Type="http://schemas.openxmlformats.org/officeDocument/2006/relationships/hyperlink" Target="AvgInterestRate_20010131_20240430.xlsx" TargetMode="External"/><Relationship Id="rId7" Type="http://schemas.openxmlformats.org/officeDocument/2006/relationships/hyperlink" Target="DGS10.csv"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hyperlink" Target="https://www.federalreserve.gov/datadownload/default.htm" TargetMode="External"/><Relationship Id="rId5" Type="http://schemas.openxmlformats.org/officeDocument/2006/relationships/hyperlink" Target="DGS10%209.41.24&#8239;PM.csv" TargetMode="External"/><Relationship Id="rId4" Type="http://schemas.openxmlformats.org/officeDocument/2006/relationships/hyperlink" Target="https://fiscaldata.treasury.gov/datasets/electronic-securities-transactions/sale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qiskit-community.github.io/qiskit-finance/tutorials/00_amplitude_estimation.html" TargetMode="External"/><Relationship Id="rId2" Type="http://schemas.openxmlformats.org/officeDocument/2006/relationships/notesSlide" Target="../notesSlides/notesSlide43.xml"/><Relationship Id="rId1" Type="http://schemas.openxmlformats.org/officeDocument/2006/relationships/slideLayout" Target="../slideLayouts/slideLayout8.xml"/><Relationship Id="rId5" Type="http://schemas.openxmlformats.org/officeDocument/2006/relationships/hyperlink" Target="https://fiscaldata.treasury.gov/datasets/qtcb-historical-interest-rates/historical-qualified-tax-credit-bond-interest-rates" TargetMode="External"/><Relationship Id="rId4" Type="http://schemas.openxmlformats.org/officeDocument/2006/relationships/hyperlink" Target="https://www.nature.com/articles/s41534-019-0130-6"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mailto:mattarithikreddy@gmail.com" TargetMode="External"/><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5"/>
          <p:cNvSpPr txBox="1">
            <a:spLocks noGrp="1"/>
          </p:cNvSpPr>
          <p:nvPr>
            <p:ph type="ctrTitle"/>
          </p:nvPr>
        </p:nvSpPr>
        <p:spPr>
          <a:xfrm>
            <a:off x="664094" y="1040714"/>
            <a:ext cx="3826727" cy="21431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Epilogue"/>
                <a:ea typeface="Epilogue"/>
                <a:cs typeface="Epilogue"/>
                <a:sym typeface="Epilogue"/>
              </a:rPr>
              <a:t>Risk Analysis of Federal Bonds Using </a:t>
            </a:r>
            <a:r>
              <a:rPr lang="en" dirty="0"/>
              <a:t>Q</a:t>
            </a:r>
            <a:r>
              <a:rPr lang="en" dirty="0">
                <a:latin typeface="Epilogue"/>
                <a:ea typeface="Epilogue"/>
                <a:cs typeface="Epilogue"/>
                <a:sym typeface="Epilogue"/>
              </a:rPr>
              <a:t>uantum Computing </a:t>
            </a:r>
            <a:endParaRPr dirty="0">
              <a:latin typeface="Epilogue"/>
              <a:ea typeface="Epilogue"/>
              <a:cs typeface="Epilogue"/>
              <a:sym typeface="Epilogue"/>
            </a:endParaRPr>
          </a:p>
        </p:txBody>
      </p:sp>
      <p:sp>
        <p:nvSpPr>
          <p:cNvPr id="191" name="Google Shape;191;p25"/>
          <p:cNvSpPr txBox="1">
            <a:spLocks noGrp="1"/>
          </p:cNvSpPr>
          <p:nvPr>
            <p:ph type="subTitle" idx="1"/>
          </p:nvPr>
        </p:nvSpPr>
        <p:spPr>
          <a:xfrm>
            <a:off x="713224" y="3724088"/>
            <a:ext cx="3777599" cy="7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SE20UECM045-Matta </a:t>
            </a:r>
            <a:r>
              <a:rPr lang="en-US" dirty="0" err="1"/>
              <a:t>Rithik</a:t>
            </a:r>
            <a:r>
              <a:rPr lang="en-US" dirty="0"/>
              <a:t> Reddy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Under the Guidance of :Prof D. </a:t>
            </a:r>
            <a:r>
              <a:rPr lang="en-US" dirty="0" err="1"/>
              <a:t>Jayasri</a:t>
            </a:r>
            <a:r>
              <a:rPr lang="en-US" dirty="0"/>
              <a:t> </a:t>
            </a:r>
            <a:endParaRPr dirty="0"/>
          </a:p>
        </p:txBody>
      </p:sp>
      <p:grpSp>
        <p:nvGrpSpPr>
          <p:cNvPr id="195" name="Google Shape;195;p25"/>
          <p:cNvGrpSpPr/>
          <p:nvPr/>
        </p:nvGrpSpPr>
        <p:grpSpPr>
          <a:xfrm>
            <a:off x="832225" y="661450"/>
            <a:ext cx="534075" cy="101100"/>
            <a:chOff x="832225" y="661450"/>
            <a:chExt cx="534075" cy="101100"/>
          </a:xfrm>
        </p:grpSpPr>
        <p:sp>
          <p:nvSpPr>
            <p:cNvPr id="196" name="Google Shape;196;p25"/>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7" name="Google Shape;197;p25"/>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8" name="Google Shape;198;p25"/>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9" name="Google Shape;199;p25"/>
            <p:cNvSpPr/>
            <p:nvPr/>
          </p:nvSpPr>
          <p:spPr>
            <a:xfrm>
              <a:off x="1265200"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201" name="Google Shape;201;p25"/>
          <p:cNvSpPr/>
          <p:nvPr/>
        </p:nvSpPr>
        <p:spPr>
          <a:xfrm>
            <a:off x="5402875" y="1750545"/>
            <a:ext cx="474120" cy="294120"/>
          </a:xfrm>
          <a:custGeom>
            <a:avLst/>
            <a:gdLst/>
            <a:ahLst/>
            <a:cxnLst/>
            <a:rect l="l" t="t" r="r" b="b"/>
            <a:pathLst>
              <a:path w="1317" h="817" extrusionOk="0">
                <a:moveTo>
                  <a:pt x="88" y="657"/>
                </a:moveTo>
                <a:lnTo>
                  <a:pt x="387" y="657"/>
                </a:lnTo>
                <a:lnTo>
                  <a:pt x="387" y="774"/>
                </a:lnTo>
                <a:lnTo>
                  <a:pt x="88" y="774"/>
                </a:lnTo>
                <a:lnTo>
                  <a:pt x="88" y="657"/>
                </a:lnTo>
                <a:moveTo>
                  <a:pt x="290" y="453"/>
                </a:moveTo>
                <a:lnTo>
                  <a:pt x="290" y="603"/>
                </a:lnTo>
                <a:cubicBezTo>
                  <a:pt x="286" y="596"/>
                  <a:pt x="280" y="592"/>
                  <a:pt x="272" y="592"/>
                </a:cubicBezTo>
                <a:cubicBezTo>
                  <a:pt x="260" y="592"/>
                  <a:pt x="250" y="602"/>
                  <a:pt x="250" y="613"/>
                </a:cubicBezTo>
                <a:lnTo>
                  <a:pt x="250" y="615"/>
                </a:lnTo>
                <a:lnTo>
                  <a:pt x="225" y="615"/>
                </a:lnTo>
                <a:lnTo>
                  <a:pt x="225" y="613"/>
                </a:lnTo>
                <a:cubicBezTo>
                  <a:pt x="225" y="602"/>
                  <a:pt x="215" y="592"/>
                  <a:pt x="203" y="592"/>
                </a:cubicBezTo>
                <a:cubicBezTo>
                  <a:pt x="196" y="592"/>
                  <a:pt x="189" y="596"/>
                  <a:pt x="185" y="603"/>
                </a:cubicBezTo>
                <a:lnTo>
                  <a:pt x="185" y="453"/>
                </a:lnTo>
                <a:lnTo>
                  <a:pt x="290" y="453"/>
                </a:lnTo>
                <a:moveTo>
                  <a:pt x="225" y="318"/>
                </a:moveTo>
                <a:lnTo>
                  <a:pt x="225" y="225"/>
                </a:lnTo>
                <a:lnTo>
                  <a:pt x="250" y="225"/>
                </a:lnTo>
                <a:lnTo>
                  <a:pt x="250" y="318"/>
                </a:lnTo>
                <a:lnTo>
                  <a:pt x="250" y="319"/>
                </a:lnTo>
                <a:lnTo>
                  <a:pt x="225" y="319"/>
                </a:lnTo>
                <a:lnTo>
                  <a:pt x="225" y="318"/>
                </a:lnTo>
                <a:moveTo>
                  <a:pt x="319" y="410"/>
                </a:moveTo>
                <a:lnTo>
                  <a:pt x="156" y="410"/>
                </a:lnTo>
                <a:lnTo>
                  <a:pt x="156" y="362"/>
                </a:lnTo>
                <a:lnTo>
                  <a:pt x="319" y="362"/>
                </a:lnTo>
                <a:lnTo>
                  <a:pt x="319" y="410"/>
                </a:lnTo>
                <a:moveTo>
                  <a:pt x="592" y="407"/>
                </a:moveTo>
                <a:lnTo>
                  <a:pt x="592" y="494"/>
                </a:lnTo>
                <a:cubicBezTo>
                  <a:pt x="592" y="509"/>
                  <a:pt x="604" y="521"/>
                  <a:pt x="619" y="521"/>
                </a:cubicBezTo>
                <a:lnTo>
                  <a:pt x="698" y="521"/>
                </a:lnTo>
                <a:cubicBezTo>
                  <a:pt x="713" y="521"/>
                  <a:pt x="725" y="509"/>
                  <a:pt x="725" y="494"/>
                </a:cubicBezTo>
                <a:lnTo>
                  <a:pt x="725" y="407"/>
                </a:lnTo>
                <a:lnTo>
                  <a:pt x="954" y="407"/>
                </a:lnTo>
                <a:cubicBezTo>
                  <a:pt x="955" y="407"/>
                  <a:pt x="955" y="407"/>
                  <a:pt x="956" y="407"/>
                </a:cubicBezTo>
                <a:lnTo>
                  <a:pt x="956" y="431"/>
                </a:lnTo>
                <a:cubicBezTo>
                  <a:pt x="956" y="443"/>
                  <a:pt x="965" y="453"/>
                  <a:pt x="977" y="453"/>
                </a:cubicBezTo>
                <a:lnTo>
                  <a:pt x="984" y="453"/>
                </a:lnTo>
                <a:lnTo>
                  <a:pt x="984" y="593"/>
                </a:lnTo>
                <a:cubicBezTo>
                  <a:pt x="982" y="592"/>
                  <a:pt x="980" y="592"/>
                  <a:pt x="977" y="592"/>
                </a:cubicBezTo>
                <a:cubicBezTo>
                  <a:pt x="965" y="592"/>
                  <a:pt x="956" y="602"/>
                  <a:pt x="956" y="613"/>
                </a:cubicBezTo>
                <a:lnTo>
                  <a:pt x="956" y="615"/>
                </a:lnTo>
                <a:lnTo>
                  <a:pt x="930" y="615"/>
                </a:lnTo>
                <a:lnTo>
                  <a:pt x="930" y="613"/>
                </a:lnTo>
                <a:cubicBezTo>
                  <a:pt x="930" y="602"/>
                  <a:pt x="921" y="592"/>
                  <a:pt x="909" y="592"/>
                </a:cubicBezTo>
                <a:cubicBezTo>
                  <a:pt x="897" y="592"/>
                  <a:pt x="887" y="602"/>
                  <a:pt x="887" y="613"/>
                </a:cubicBezTo>
                <a:lnTo>
                  <a:pt x="887" y="638"/>
                </a:lnTo>
                <a:lnTo>
                  <a:pt x="839" y="638"/>
                </a:lnTo>
                <a:lnTo>
                  <a:pt x="839" y="612"/>
                </a:lnTo>
                <a:lnTo>
                  <a:pt x="841" y="612"/>
                </a:lnTo>
                <a:cubicBezTo>
                  <a:pt x="852" y="612"/>
                  <a:pt x="862" y="602"/>
                  <a:pt x="862" y="591"/>
                </a:cubicBezTo>
                <a:cubicBezTo>
                  <a:pt x="862" y="579"/>
                  <a:pt x="852" y="569"/>
                  <a:pt x="841" y="569"/>
                </a:cubicBezTo>
                <a:lnTo>
                  <a:pt x="704" y="569"/>
                </a:lnTo>
                <a:cubicBezTo>
                  <a:pt x="692" y="569"/>
                  <a:pt x="683" y="579"/>
                  <a:pt x="683" y="591"/>
                </a:cubicBezTo>
                <a:cubicBezTo>
                  <a:pt x="683" y="602"/>
                  <a:pt x="692" y="612"/>
                  <a:pt x="704" y="612"/>
                </a:cubicBezTo>
                <a:lnTo>
                  <a:pt x="705" y="612"/>
                </a:lnTo>
                <a:lnTo>
                  <a:pt x="705" y="651"/>
                </a:lnTo>
                <a:cubicBezTo>
                  <a:pt x="692" y="642"/>
                  <a:pt x="676" y="638"/>
                  <a:pt x="658" y="638"/>
                </a:cubicBezTo>
                <a:cubicBezTo>
                  <a:pt x="641" y="638"/>
                  <a:pt x="625" y="642"/>
                  <a:pt x="612" y="651"/>
                </a:cubicBezTo>
                <a:lnTo>
                  <a:pt x="612" y="612"/>
                </a:lnTo>
                <a:lnTo>
                  <a:pt x="613" y="612"/>
                </a:lnTo>
                <a:cubicBezTo>
                  <a:pt x="625" y="612"/>
                  <a:pt x="634" y="602"/>
                  <a:pt x="634" y="591"/>
                </a:cubicBezTo>
                <a:cubicBezTo>
                  <a:pt x="634" y="579"/>
                  <a:pt x="625" y="569"/>
                  <a:pt x="613" y="569"/>
                </a:cubicBezTo>
                <a:lnTo>
                  <a:pt x="476" y="569"/>
                </a:lnTo>
                <a:cubicBezTo>
                  <a:pt x="465" y="569"/>
                  <a:pt x="455" y="579"/>
                  <a:pt x="455" y="591"/>
                </a:cubicBezTo>
                <a:cubicBezTo>
                  <a:pt x="455" y="602"/>
                  <a:pt x="465" y="612"/>
                  <a:pt x="476" y="612"/>
                </a:cubicBezTo>
                <a:lnTo>
                  <a:pt x="478" y="612"/>
                </a:lnTo>
                <a:lnTo>
                  <a:pt x="478" y="638"/>
                </a:lnTo>
                <a:lnTo>
                  <a:pt x="429" y="638"/>
                </a:lnTo>
                <a:lnTo>
                  <a:pt x="429" y="613"/>
                </a:lnTo>
                <a:cubicBezTo>
                  <a:pt x="429" y="602"/>
                  <a:pt x="420" y="592"/>
                  <a:pt x="408" y="592"/>
                </a:cubicBezTo>
                <a:cubicBezTo>
                  <a:pt x="396" y="592"/>
                  <a:pt x="387" y="602"/>
                  <a:pt x="387" y="613"/>
                </a:cubicBezTo>
                <a:lnTo>
                  <a:pt x="387" y="615"/>
                </a:lnTo>
                <a:lnTo>
                  <a:pt x="361" y="615"/>
                </a:lnTo>
                <a:lnTo>
                  <a:pt x="361" y="613"/>
                </a:lnTo>
                <a:cubicBezTo>
                  <a:pt x="361" y="602"/>
                  <a:pt x="352" y="592"/>
                  <a:pt x="340" y="592"/>
                </a:cubicBezTo>
                <a:cubicBezTo>
                  <a:pt x="337" y="592"/>
                  <a:pt x="335" y="592"/>
                  <a:pt x="333" y="593"/>
                </a:cubicBezTo>
                <a:lnTo>
                  <a:pt x="333" y="453"/>
                </a:lnTo>
                <a:lnTo>
                  <a:pt x="340" y="453"/>
                </a:lnTo>
                <a:cubicBezTo>
                  <a:pt x="352" y="453"/>
                  <a:pt x="361" y="443"/>
                  <a:pt x="361" y="431"/>
                </a:cubicBezTo>
                <a:lnTo>
                  <a:pt x="361" y="407"/>
                </a:lnTo>
                <a:lnTo>
                  <a:pt x="592" y="407"/>
                </a:lnTo>
                <a:moveTo>
                  <a:pt x="634" y="384"/>
                </a:moveTo>
                <a:lnTo>
                  <a:pt x="683" y="384"/>
                </a:lnTo>
                <a:lnTo>
                  <a:pt x="683" y="386"/>
                </a:lnTo>
                <a:lnTo>
                  <a:pt x="683" y="386"/>
                </a:lnTo>
                <a:lnTo>
                  <a:pt x="683" y="386"/>
                </a:lnTo>
                <a:lnTo>
                  <a:pt x="683" y="478"/>
                </a:lnTo>
                <a:lnTo>
                  <a:pt x="634" y="478"/>
                </a:lnTo>
                <a:lnTo>
                  <a:pt x="634" y="384"/>
                </a:lnTo>
                <a:moveTo>
                  <a:pt x="1067" y="318"/>
                </a:moveTo>
                <a:lnTo>
                  <a:pt x="1067" y="225"/>
                </a:lnTo>
                <a:lnTo>
                  <a:pt x="1092" y="225"/>
                </a:lnTo>
                <a:lnTo>
                  <a:pt x="1092" y="318"/>
                </a:lnTo>
                <a:lnTo>
                  <a:pt x="1092" y="319"/>
                </a:lnTo>
                <a:lnTo>
                  <a:pt x="1067" y="319"/>
                </a:lnTo>
                <a:lnTo>
                  <a:pt x="1067" y="318"/>
                </a:lnTo>
                <a:moveTo>
                  <a:pt x="1161" y="410"/>
                </a:moveTo>
                <a:lnTo>
                  <a:pt x="998" y="410"/>
                </a:lnTo>
                <a:lnTo>
                  <a:pt x="998" y="362"/>
                </a:lnTo>
                <a:lnTo>
                  <a:pt x="1161" y="362"/>
                </a:lnTo>
                <a:lnTo>
                  <a:pt x="1161" y="410"/>
                </a:lnTo>
                <a:moveTo>
                  <a:pt x="1132" y="603"/>
                </a:moveTo>
                <a:cubicBezTo>
                  <a:pt x="1128" y="596"/>
                  <a:pt x="1122" y="592"/>
                  <a:pt x="1114" y="592"/>
                </a:cubicBezTo>
                <a:cubicBezTo>
                  <a:pt x="1102" y="592"/>
                  <a:pt x="1092" y="602"/>
                  <a:pt x="1092" y="613"/>
                </a:cubicBezTo>
                <a:lnTo>
                  <a:pt x="1092" y="615"/>
                </a:lnTo>
                <a:lnTo>
                  <a:pt x="1067" y="615"/>
                </a:lnTo>
                <a:lnTo>
                  <a:pt x="1067" y="613"/>
                </a:lnTo>
                <a:cubicBezTo>
                  <a:pt x="1067" y="602"/>
                  <a:pt x="1057" y="592"/>
                  <a:pt x="1045" y="592"/>
                </a:cubicBezTo>
                <a:cubicBezTo>
                  <a:pt x="1037" y="592"/>
                  <a:pt x="1031" y="596"/>
                  <a:pt x="1027" y="603"/>
                </a:cubicBezTo>
                <a:lnTo>
                  <a:pt x="1027" y="453"/>
                </a:lnTo>
                <a:lnTo>
                  <a:pt x="1132" y="453"/>
                </a:lnTo>
                <a:lnTo>
                  <a:pt x="1132" y="603"/>
                </a:lnTo>
                <a:moveTo>
                  <a:pt x="839" y="680"/>
                </a:moveTo>
                <a:lnTo>
                  <a:pt x="887" y="680"/>
                </a:lnTo>
                <a:lnTo>
                  <a:pt x="887" y="774"/>
                </a:lnTo>
                <a:lnTo>
                  <a:pt x="839" y="774"/>
                </a:lnTo>
                <a:lnTo>
                  <a:pt x="839" y="680"/>
                </a:lnTo>
                <a:moveTo>
                  <a:pt x="748" y="612"/>
                </a:moveTo>
                <a:lnTo>
                  <a:pt x="796" y="612"/>
                </a:lnTo>
                <a:lnTo>
                  <a:pt x="796" y="774"/>
                </a:lnTo>
                <a:lnTo>
                  <a:pt x="748" y="774"/>
                </a:lnTo>
                <a:lnTo>
                  <a:pt x="748" y="612"/>
                </a:lnTo>
                <a:moveTo>
                  <a:pt x="612" y="727"/>
                </a:moveTo>
                <a:cubicBezTo>
                  <a:pt x="612" y="701"/>
                  <a:pt x="633" y="680"/>
                  <a:pt x="658" y="680"/>
                </a:cubicBezTo>
                <a:cubicBezTo>
                  <a:pt x="684" y="680"/>
                  <a:pt x="705" y="701"/>
                  <a:pt x="705" y="727"/>
                </a:cubicBezTo>
                <a:lnTo>
                  <a:pt x="705" y="774"/>
                </a:lnTo>
                <a:lnTo>
                  <a:pt x="612" y="774"/>
                </a:lnTo>
                <a:lnTo>
                  <a:pt x="612" y="727"/>
                </a:lnTo>
                <a:moveTo>
                  <a:pt x="521" y="612"/>
                </a:moveTo>
                <a:lnTo>
                  <a:pt x="569" y="612"/>
                </a:lnTo>
                <a:lnTo>
                  <a:pt x="569" y="774"/>
                </a:lnTo>
                <a:lnTo>
                  <a:pt x="521" y="774"/>
                </a:lnTo>
                <a:lnTo>
                  <a:pt x="521" y="612"/>
                </a:lnTo>
                <a:moveTo>
                  <a:pt x="429" y="680"/>
                </a:moveTo>
                <a:lnTo>
                  <a:pt x="478" y="680"/>
                </a:lnTo>
                <a:lnTo>
                  <a:pt x="478" y="774"/>
                </a:lnTo>
                <a:lnTo>
                  <a:pt x="429" y="774"/>
                </a:lnTo>
                <a:lnTo>
                  <a:pt x="429" y="680"/>
                </a:lnTo>
                <a:moveTo>
                  <a:pt x="1229" y="774"/>
                </a:moveTo>
                <a:lnTo>
                  <a:pt x="930" y="774"/>
                </a:lnTo>
                <a:lnTo>
                  <a:pt x="930" y="657"/>
                </a:lnTo>
                <a:lnTo>
                  <a:pt x="1229" y="657"/>
                </a:lnTo>
                <a:lnTo>
                  <a:pt x="1229" y="774"/>
                </a:lnTo>
                <a:moveTo>
                  <a:pt x="258" y="43"/>
                </a:moveTo>
                <a:lnTo>
                  <a:pt x="306" y="43"/>
                </a:lnTo>
                <a:lnTo>
                  <a:pt x="306" y="69"/>
                </a:lnTo>
                <a:lnTo>
                  <a:pt x="258" y="69"/>
                </a:lnTo>
                <a:lnTo>
                  <a:pt x="258" y="43"/>
                </a:lnTo>
                <a:moveTo>
                  <a:pt x="1100" y="43"/>
                </a:moveTo>
                <a:lnTo>
                  <a:pt x="1148" y="43"/>
                </a:lnTo>
                <a:lnTo>
                  <a:pt x="1148" y="69"/>
                </a:lnTo>
                <a:lnTo>
                  <a:pt x="1100" y="69"/>
                </a:lnTo>
                <a:lnTo>
                  <a:pt x="1100" y="43"/>
                </a:lnTo>
                <a:moveTo>
                  <a:pt x="1296" y="774"/>
                </a:moveTo>
                <a:lnTo>
                  <a:pt x="1271" y="774"/>
                </a:lnTo>
                <a:lnTo>
                  <a:pt x="1271" y="613"/>
                </a:lnTo>
                <a:cubicBezTo>
                  <a:pt x="1271" y="602"/>
                  <a:pt x="1262" y="592"/>
                  <a:pt x="1250" y="592"/>
                </a:cubicBezTo>
                <a:cubicBezTo>
                  <a:pt x="1238" y="592"/>
                  <a:pt x="1229" y="602"/>
                  <a:pt x="1229" y="613"/>
                </a:cubicBezTo>
                <a:lnTo>
                  <a:pt x="1229" y="615"/>
                </a:lnTo>
                <a:lnTo>
                  <a:pt x="1203" y="615"/>
                </a:lnTo>
                <a:lnTo>
                  <a:pt x="1203" y="613"/>
                </a:lnTo>
                <a:cubicBezTo>
                  <a:pt x="1203" y="602"/>
                  <a:pt x="1194" y="592"/>
                  <a:pt x="1182" y="592"/>
                </a:cubicBezTo>
                <a:cubicBezTo>
                  <a:pt x="1179" y="592"/>
                  <a:pt x="1177" y="592"/>
                  <a:pt x="1175" y="593"/>
                </a:cubicBezTo>
                <a:lnTo>
                  <a:pt x="1175" y="453"/>
                </a:lnTo>
                <a:lnTo>
                  <a:pt x="1182" y="453"/>
                </a:lnTo>
                <a:cubicBezTo>
                  <a:pt x="1194" y="453"/>
                  <a:pt x="1203" y="443"/>
                  <a:pt x="1203" y="431"/>
                </a:cubicBezTo>
                <a:lnTo>
                  <a:pt x="1203" y="340"/>
                </a:lnTo>
                <a:lnTo>
                  <a:pt x="1203" y="318"/>
                </a:lnTo>
                <a:cubicBezTo>
                  <a:pt x="1203" y="306"/>
                  <a:pt x="1194" y="296"/>
                  <a:pt x="1182" y="296"/>
                </a:cubicBezTo>
                <a:cubicBezTo>
                  <a:pt x="1170" y="296"/>
                  <a:pt x="1161" y="306"/>
                  <a:pt x="1161" y="318"/>
                </a:cubicBezTo>
                <a:lnTo>
                  <a:pt x="1161" y="319"/>
                </a:lnTo>
                <a:lnTo>
                  <a:pt x="1135" y="319"/>
                </a:lnTo>
                <a:lnTo>
                  <a:pt x="1135" y="318"/>
                </a:lnTo>
                <a:lnTo>
                  <a:pt x="1135" y="225"/>
                </a:lnTo>
                <a:lnTo>
                  <a:pt x="1136" y="225"/>
                </a:lnTo>
                <a:cubicBezTo>
                  <a:pt x="1148" y="225"/>
                  <a:pt x="1158" y="216"/>
                  <a:pt x="1158" y="204"/>
                </a:cubicBezTo>
                <a:lnTo>
                  <a:pt x="1158" y="181"/>
                </a:lnTo>
                <a:cubicBezTo>
                  <a:pt x="1158" y="169"/>
                  <a:pt x="1148" y="160"/>
                  <a:pt x="1136" y="160"/>
                </a:cubicBezTo>
                <a:cubicBezTo>
                  <a:pt x="1125" y="160"/>
                  <a:pt x="1115" y="169"/>
                  <a:pt x="1115" y="181"/>
                </a:cubicBezTo>
                <a:lnTo>
                  <a:pt x="1115" y="182"/>
                </a:lnTo>
                <a:lnTo>
                  <a:pt x="1100" y="182"/>
                </a:lnTo>
                <a:lnTo>
                  <a:pt x="1100" y="111"/>
                </a:lnTo>
                <a:lnTo>
                  <a:pt x="1170" y="111"/>
                </a:lnTo>
                <a:cubicBezTo>
                  <a:pt x="1181" y="111"/>
                  <a:pt x="1191" y="102"/>
                  <a:pt x="1191" y="90"/>
                </a:cubicBezTo>
                <a:lnTo>
                  <a:pt x="1191" y="22"/>
                </a:lnTo>
                <a:cubicBezTo>
                  <a:pt x="1191" y="10"/>
                  <a:pt x="1181" y="0"/>
                  <a:pt x="1170" y="0"/>
                </a:cubicBezTo>
                <a:lnTo>
                  <a:pt x="1079" y="0"/>
                </a:lnTo>
                <a:cubicBezTo>
                  <a:pt x="1067" y="0"/>
                  <a:pt x="1057" y="10"/>
                  <a:pt x="1057" y="22"/>
                </a:cubicBezTo>
                <a:lnTo>
                  <a:pt x="1057" y="182"/>
                </a:lnTo>
                <a:lnTo>
                  <a:pt x="1044" y="182"/>
                </a:lnTo>
                <a:lnTo>
                  <a:pt x="1044" y="181"/>
                </a:lnTo>
                <a:cubicBezTo>
                  <a:pt x="1044" y="169"/>
                  <a:pt x="1034" y="160"/>
                  <a:pt x="1023" y="160"/>
                </a:cubicBezTo>
                <a:cubicBezTo>
                  <a:pt x="1011" y="160"/>
                  <a:pt x="1001" y="169"/>
                  <a:pt x="1001" y="181"/>
                </a:cubicBezTo>
                <a:lnTo>
                  <a:pt x="1001" y="204"/>
                </a:lnTo>
                <a:cubicBezTo>
                  <a:pt x="1001" y="216"/>
                  <a:pt x="1011" y="225"/>
                  <a:pt x="1023" y="225"/>
                </a:cubicBezTo>
                <a:lnTo>
                  <a:pt x="1024" y="225"/>
                </a:lnTo>
                <a:lnTo>
                  <a:pt x="1024" y="318"/>
                </a:lnTo>
                <a:lnTo>
                  <a:pt x="1024" y="319"/>
                </a:lnTo>
                <a:lnTo>
                  <a:pt x="998" y="319"/>
                </a:lnTo>
                <a:lnTo>
                  <a:pt x="998" y="318"/>
                </a:lnTo>
                <a:cubicBezTo>
                  <a:pt x="998" y="306"/>
                  <a:pt x="989" y="296"/>
                  <a:pt x="977" y="296"/>
                </a:cubicBezTo>
                <a:cubicBezTo>
                  <a:pt x="965" y="296"/>
                  <a:pt x="956" y="306"/>
                  <a:pt x="956" y="318"/>
                </a:cubicBezTo>
                <a:lnTo>
                  <a:pt x="956" y="340"/>
                </a:lnTo>
                <a:lnTo>
                  <a:pt x="956" y="365"/>
                </a:lnTo>
                <a:cubicBezTo>
                  <a:pt x="955" y="364"/>
                  <a:pt x="955" y="364"/>
                  <a:pt x="954" y="364"/>
                </a:cubicBezTo>
                <a:lnTo>
                  <a:pt x="930" y="364"/>
                </a:lnTo>
                <a:lnTo>
                  <a:pt x="930" y="363"/>
                </a:lnTo>
                <a:cubicBezTo>
                  <a:pt x="930" y="351"/>
                  <a:pt x="921" y="342"/>
                  <a:pt x="909" y="342"/>
                </a:cubicBezTo>
                <a:cubicBezTo>
                  <a:pt x="897" y="342"/>
                  <a:pt x="887" y="351"/>
                  <a:pt x="887" y="363"/>
                </a:cubicBezTo>
                <a:lnTo>
                  <a:pt x="887" y="364"/>
                </a:lnTo>
                <a:lnTo>
                  <a:pt x="862" y="364"/>
                </a:lnTo>
                <a:lnTo>
                  <a:pt x="862" y="363"/>
                </a:lnTo>
                <a:cubicBezTo>
                  <a:pt x="862" y="351"/>
                  <a:pt x="852" y="342"/>
                  <a:pt x="841" y="342"/>
                </a:cubicBezTo>
                <a:cubicBezTo>
                  <a:pt x="829" y="342"/>
                  <a:pt x="819" y="351"/>
                  <a:pt x="819" y="363"/>
                </a:cubicBezTo>
                <a:lnTo>
                  <a:pt x="819" y="364"/>
                </a:lnTo>
                <a:lnTo>
                  <a:pt x="794" y="364"/>
                </a:lnTo>
                <a:lnTo>
                  <a:pt x="794" y="363"/>
                </a:lnTo>
                <a:cubicBezTo>
                  <a:pt x="794" y="351"/>
                  <a:pt x="784" y="342"/>
                  <a:pt x="772" y="342"/>
                </a:cubicBezTo>
                <a:cubicBezTo>
                  <a:pt x="760" y="342"/>
                  <a:pt x="751" y="351"/>
                  <a:pt x="751" y="363"/>
                </a:cubicBezTo>
                <a:lnTo>
                  <a:pt x="751" y="364"/>
                </a:lnTo>
                <a:lnTo>
                  <a:pt x="725" y="364"/>
                </a:lnTo>
                <a:lnTo>
                  <a:pt x="725" y="363"/>
                </a:lnTo>
                <a:cubicBezTo>
                  <a:pt x="725" y="351"/>
                  <a:pt x="716" y="342"/>
                  <a:pt x="704" y="342"/>
                </a:cubicBezTo>
                <a:lnTo>
                  <a:pt x="613" y="342"/>
                </a:lnTo>
                <a:cubicBezTo>
                  <a:pt x="601" y="342"/>
                  <a:pt x="592" y="351"/>
                  <a:pt x="592" y="363"/>
                </a:cubicBezTo>
                <a:lnTo>
                  <a:pt x="592" y="364"/>
                </a:lnTo>
                <a:lnTo>
                  <a:pt x="566" y="364"/>
                </a:lnTo>
                <a:lnTo>
                  <a:pt x="566" y="363"/>
                </a:lnTo>
                <a:cubicBezTo>
                  <a:pt x="566" y="351"/>
                  <a:pt x="556" y="342"/>
                  <a:pt x="545" y="342"/>
                </a:cubicBezTo>
                <a:cubicBezTo>
                  <a:pt x="533" y="342"/>
                  <a:pt x="523" y="351"/>
                  <a:pt x="523" y="363"/>
                </a:cubicBezTo>
                <a:lnTo>
                  <a:pt x="523" y="364"/>
                </a:lnTo>
                <a:lnTo>
                  <a:pt x="498" y="364"/>
                </a:lnTo>
                <a:lnTo>
                  <a:pt x="498" y="363"/>
                </a:lnTo>
                <a:cubicBezTo>
                  <a:pt x="498" y="351"/>
                  <a:pt x="488" y="342"/>
                  <a:pt x="476" y="342"/>
                </a:cubicBezTo>
                <a:cubicBezTo>
                  <a:pt x="465" y="342"/>
                  <a:pt x="455" y="351"/>
                  <a:pt x="455" y="363"/>
                </a:cubicBezTo>
                <a:lnTo>
                  <a:pt x="455" y="364"/>
                </a:lnTo>
                <a:lnTo>
                  <a:pt x="429" y="364"/>
                </a:lnTo>
                <a:lnTo>
                  <a:pt x="429" y="363"/>
                </a:lnTo>
                <a:cubicBezTo>
                  <a:pt x="429" y="351"/>
                  <a:pt x="420" y="342"/>
                  <a:pt x="408" y="342"/>
                </a:cubicBezTo>
                <a:cubicBezTo>
                  <a:pt x="396" y="342"/>
                  <a:pt x="387" y="351"/>
                  <a:pt x="387" y="363"/>
                </a:cubicBezTo>
                <a:lnTo>
                  <a:pt x="387" y="364"/>
                </a:lnTo>
                <a:lnTo>
                  <a:pt x="361" y="364"/>
                </a:lnTo>
                <a:lnTo>
                  <a:pt x="361" y="340"/>
                </a:lnTo>
                <a:lnTo>
                  <a:pt x="361" y="318"/>
                </a:lnTo>
                <a:cubicBezTo>
                  <a:pt x="361" y="306"/>
                  <a:pt x="352" y="296"/>
                  <a:pt x="340" y="296"/>
                </a:cubicBezTo>
                <a:cubicBezTo>
                  <a:pt x="328" y="296"/>
                  <a:pt x="319" y="306"/>
                  <a:pt x="319" y="318"/>
                </a:cubicBezTo>
                <a:lnTo>
                  <a:pt x="319" y="319"/>
                </a:lnTo>
                <a:lnTo>
                  <a:pt x="293" y="319"/>
                </a:lnTo>
                <a:lnTo>
                  <a:pt x="293" y="318"/>
                </a:lnTo>
                <a:lnTo>
                  <a:pt x="293" y="225"/>
                </a:lnTo>
                <a:lnTo>
                  <a:pt x="294" y="225"/>
                </a:lnTo>
                <a:cubicBezTo>
                  <a:pt x="306" y="225"/>
                  <a:pt x="316" y="216"/>
                  <a:pt x="316" y="204"/>
                </a:cubicBezTo>
                <a:lnTo>
                  <a:pt x="316" y="181"/>
                </a:lnTo>
                <a:cubicBezTo>
                  <a:pt x="316" y="169"/>
                  <a:pt x="306" y="160"/>
                  <a:pt x="294" y="160"/>
                </a:cubicBezTo>
                <a:cubicBezTo>
                  <a:pt x="283" y="160"/>
                  <a:pt x="273" y="169"/>
                  <a:pt x="273" y="181"/>
                </a:cubicBezTo>
                <a:lnTo>
                  <a:pt x="273" y="182"/>
                </a:lnTo>
                <a:lnTo>
                  <a:pt x="258" y="182"/>
                </a:lnTo>
                <a:lnTo>
                  <a:pt x="258" y="111"/>
                </a:lnTo>
                <a:lnTo>
                  <a:pt x="328" y="111"/>
                </a:lnTo>
                <a:cubicBezTo>
                  <a:pt x="339" y="111"/>
                  <a:pt x="349" y="102"/>
                  <a:pt x="349" y="90"/>
                </a:cubicBezTo>
                <a:lnTo>
                  <a:pt x="349" y="22"/>
                </a:lnTo>
                <a:cubicBezTo>
                  <a:pt x="349" y="10"/>
                  <a:pt x="339" y="0"/>
                  <a:pt x="328" y="0"/>
                </a:cubicBezTo>
                <a:lnTo>
                  <a:pt x="237" y="0"/>
                </a:lnTo>
                <a:cubicBezTo>
                  <a:pt x="225" y="0"/>
                  <a:pt x="215" y="10"/>
                  <a:pt x="215" y="22"/>
                </a:cubicBezTo>
                <a:lnTo>
                  <a:pt x="215" y="182"/>
                </a:lnTo>
                <a:lnTo>
                  <a:pt x="202" y="182"/>
                </a:lnTo>
                <a:lnTo>
                  <a:pt x="202" y="181"/>
                </a:lnTo>
                <a:cubicBezTo>
                  <a:pt x="202" y="169"/>
                  <a:pt x="192" y="160"/>
                  <a:pt x="181" y="160"/>
                </a:cubicBezTo>
                <a:cubicBezTo>
                  <a:pt x="169" y="160"/>
                  <a:pt x="159" y="169"/>
                  <a:pt x="159" y="181"/>
                </a:cubicBezTo>
                <a:lnTo>
                  <a:pt x="159" y="204"/>
                </a:lnTo>
                <a:cubicBezTo>
                  <a:pt x="159" y="216"/>
                  <a:pt x="169" y="225"/>
                  <a:pt x="181" y="225"/>
                </a:cubicBezTo>
                <a:lnTo>
                  <a:pt x="182" y="225"/>
                </a:lnTo>
                <a:lnTo>
                  <a:pt x="182" y="318"/>
                </a:lnTo>
                <a:lnTo>
                  <a:pt x="182" y="319"/>
                </a:lnTo>
                <a:lnTo>
                  <a:pt x="156" y="319"/>
                </a:lnTo>
                <a:lnTo>
                  <a:pt x="156" y="318"/>
                </a:lnTo>
                <a:cubicBezTo>
                  <a:pt x="156" y="306"/>
                  <a:pt x="147" y="296"/>
                  <a:pt x="135" y="296"/>
                </a:cubicBezTo>
                <a:cubicBezTo>
                  <a:pt x="123" y="296"/>
                  <a:pt x="114" y="306"/>
                  <a:pt x="114" y="318"/>
                </a:cubicBezTo>
                <a:lnTo>
                  <a:pt x="114" y="340"/>
                </a:lnTo>
                <a:lnTo>
                  <a:pt x="114" y="431"/>
                </a:lnTo>
                <a:cubicBezTo>
                  <a:pt x="114" y="443"/>
                  <a:pt x="123" y="453"/>
                  <a:pt x="135" y="453"/>
                </a:cubicBezTo>
                <a:lnTo>
                  <a:pt x="142" y="453"/>
                </a:lnTo>
                <a:lnTo>
                  <a:pt x="142" y="593"/>
                </a:lnTo>
                <a:cubicBezTo>
                  <a:pt x="140" y="592"/>
                  <a:pt x="138" y="592"/>
                  <a:pt x="135" y="592"/>
                </a:cubicBezTo>
                <a:cubicBezTo>
                  <a:pt x="123" y="592"/>
                  <a:pt x="114" y="602"/>
                  <a:pt x="114" y="613"/>
                </a:cubicBezTo>
                <a:lnTo>
                  <a:pt x="114" y="615"/>
                </a:lnTo>
                <a:lnTo>
                  <a:pt x="88" y="615"/>
                </a:lnTo>
                <a:lnTo>
                  <a:pt x="88" y="613"/>
                </a:lnTo>
                <a:cubicBezTo>
                  <a:pt x="88" y="602"/>
                  <a:pt x="79" y="592"/>
                  <a:pt x="67" y="592"/>
                </a:cubicBezTo>
                <a:cubicBezTo>
                  <a:pt x="55" y="592"/>
                  <a:pt x="46" y="602"/>
                  <a:pt x="46" y="613"/>
                </a:cubicBezTo>
                <a:lnTo>
                  <a:pt x="46" y="774"/>
                </a:lnTo>
                <a:lnTo>
                  <a:pt x="21" y="774"/>
                </a:lnTo>
                <a:cubicBezTo>
                  <a:pt x="10" y="774"/>
                  <a:pt x="0" y="784"/>
                  <a:pt x="0" y="795"/>
                </a:cubicBezTo>
                <a:cubicBezTo>
                  <a:pt x="0" y="807"/>
                  <a:pt x="10" y="817"/>
                  <a:pt x="21" y="817"/>
                </a:cubicBezTo>
                <a:lnTo>
                  <a:pt x="1296" y="817"/>
                </a:lnTo>
                <a:cubicBezTo>
                  <a:pt x="1307" y="817"/>
                  <a:pt x="1317" y="807"/>
                  <a:pt x="1317" y="795"/>
                </a:cubicBezTo>
                <a:cubicBezTo>
                  <a:pt x="1317" y="784"/>
                  <a:pt x="1307" y="774"/>
                  <a:pt x="1296" y="77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pic>
        <p:nvPicPr>
          <p:cNvPr id="2" name="Picture 1">
            <a:extLst>
              <a:ext uri="{FF2B5EF4-FFF2-40B4-BE49-F238E27FC236}">
                <a16:creationId xmlns:a16="http://schemas.microsoft.com/office/drawing/2014/main" id="{00E7C1FD-385A-FEE0-0680-B8C28D912073}"/>
              </a:ext>
            </a:extLst>
          </p:cNvPr>
          <p:cNvPicPr>
            <a:picLocks noChangeAspect="1"/>
          </p:cNvPicPr>
          <p:nvPr/>
        </p:nvPicPr>
        <p:blipFill rotWithShape="1">
          <a:blip r:embed="rId3"/>
          <a:srcRect l="8405" r="5448" b="1893"/>
          <a:stretch/>
        </p:blipFill>
        <p:spPr>
          <a:xfrm>
            <a:off x="4653177" y="1051750"/>
            <a:ext cx="1888955" cy="1614637"/>
          </a:xfrm>
          <a:prstGeom prst="rect">
            <a:avLst/>
          </a:prstGeom>
        </p:spPr>
      </p:pic>
      <p:pic>
        <p:nvPicPr>
          <p:cNvPr id="3" name="Picture 2">
            <a:extLst>
              <a:ext uri="{FF2B5EF4-FFF2-40B4-BE49-F238E27FC236}">
                <a16:creationId xmlns:a16="http://schemas.microsoft.com/office/drawing/2014/main" id="{4A45CA16-5E38-9EF6-2CB5-867D69A622A0}"/>
              </a:ext>
            </a:extLst>
          </p:cNvPr>
          <p:cNvPicPr>
            <a:picLocks noChangeAspect="1"/>
          </p:cNvPicPr>
          <p:nvPr/>
        </p:nvPicPr>
        <p:blipFill>
          <a:blip r:embed="rId4"/>
          <a:stretch>
            <a:fillRect/>
          </a:stretch>
        </p:blipFill>
        <p:spPr>
          <a:xfrm>
            <a:off x="6655359" y="1051750"/>
            <a:ext cx="2042871" cy="1624938"/>
          </a:xfrm>
          <a:prstGeom prst="rect">
            <a:avLst/>
          </a:prstGeom>
        </p:spPr>
      </p:pic>
      <p:pic>
        <p:nvPicPr>
          <p:cNvPr id="4098" name="Picture 2">
            <a:extLst>
              <a:ext uri="{FF2B5EF4-FFF2-40B4-BE49-F238E27FC236}">
                <a16:creationId xmlns:a16="http://schemas.microsoft.com/office/drawing/2014/main" id="{12016D7C-110C-4CBF-A85A-B4D682C72D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7005" y="2906468"/>
            <a:ext cx="1614637" cy="16146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0"/>
          <p:cNvSpPr txBox="1">
            <a:spLocks noGrp="1"/>
          </p:cNvSpPr>
          <p:nvPr>
            <p:ph type="title"/>
          </p:nvPr>
        </p:nvSpPr>
        <p:spPr>
          <a:xfrm>
            <a:off x="696716" y="591472"/>
            <a:ext cx="3990900" cy="10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Text Book Definition of Risk Analysis</a:t>
            </a:r>
            <a:endParaRPr dirty="0"/>
          </a:p>
        </p:txBody>
      </p:sp>
      <p:sp>
        <p:nvSpPr>
          <p:cNvPr id="262" name="Google Shape;262;p30"/>
          <p:cNvSpPr txBox="1">
            <a:spLocks noGrp="1"/>
          </p:cNvSpPr>
          <p:nvPr>
            <p:ph type="subTitle" idx="1"/>
          </p:nvPr>
        </p:nvSpPr>
        <p:spPr>
          <a:xfrm>
            <a:off x="823973" y="2129152"/>
            <a:ext cx="3736386" cy="1589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Avenir Light" panose="020B0402020203020204" pitchFamily="34" charset="77"/>
                <a:cs typeface="Arial" panose="020B0604020202020204" pitchFamily="34" charset="0"/>
              </a:rPr>
              <a:t>Risk analysis is the process of identifying, assessing, and prioritizing potential risks or uncertainties that could adversely affect the achievement of objectives or the success of a project, investment, or organization.</a:t>
            </a:r>
            <a:endParaRPr dirty="0">
              <a:latin typeface="Avenir Light" panose="020B0402020203020204" pitchFamily="34" charset="77"/>
              <a:cs typeface="Arial" panose="020B0604020202020204" pitchFamily="34" charset="0"/>
            </a:endParaRPr>
          </a:p>
        </p:txBody>
      </p:sp>
      <p:grpSp>
        <p:nvGrpSpPr>
          <p:cNvPr id="267" name="Google Shape;267;p30"/>
          <p:cNvGrpSpPr/>
          <p:nvPr/>
        </p:nvGrpSpPr>
        <p:grpSpPr>
          <a:xfrm>
            <a:off x="5597883" y="1466212"/>
            <a:ext cx="474120" cy="474120"/>
            <a:chOff x="6092970" y="1725500"/>
            <a:chExt cx="474120" cy="474120"/>
          </a:xfrm>
        </p:grpSpPr>
        <p:sp>
          <p:nvSpPr>
            <p:cNvPr id="268" name="Google Shape;268;p30"/>
            <p:cNvSpPr/>
            <p:nvPr/>
          </p:nvSpPr>
          <p:spPr>
            <a:xfrm>
              <a:off x="6092970" y="1725500"/>
              <a:ext cx="474120" cy="474120"/>
            </a:xfrm>
            <a:custGeom>
              <a:avLst/>
              <a:gdLst/>
              <a:ahLst/>
              <a:cxnLst/>
              <a:rect l="l" t="t" r="r" b="b"/>
              <a:pathLst>
                <a:path w="1317" h="1317" extrusionOk="0">
                  <a:moveTo>
                    <a:pt x="726" y="1274"/>
                  </a:moveTo>
                  <a:cubicBezTo>
                    <a:pt x="425" y="1274"/>
                    <a:pt x="179" y="1028"/>
                    <a:pt x="179" y="726"/>
                  </a:cubicBezTo>
                  <a:cubicBezTo>
                    <a:pt x="179" y="607"/>
                    <a:pt x="216" y="494"/>
                    <a:pt x="288" y="399"/>
                  </a:cubicBezTo>
                  <a:lnTo>
                    <a:pt x="373" y="480"/>
                  </a:lnTo>
                  <a:cubicBezTo>
                    <a:pt x="322" y="552"/>
                    <a:pt x="296" y="637"/>
                    <a:pt x="296" y="726"/>
                  </a:cubicBezTo>
                  <a:cubicBezTo>
                    <a:pt x="296" y="964"/>
                    <a:pt x="489" y="1157"/>
                    <a:pt x="726" y="1157"/>
                  </a:cubicBezTo>
                  <a:cubicBezTo>
                    <a:pt x="964" y="1157"/>
                    <a:pt x="1157" y="964"/>
                    <a:pt x="1157" y="726"/>
                  </a:cubicBezTo>
                  <a:cubicBezTo>
                    <a:pt x="1157" y="489"/>
                    <a:pt x="964" y="295"/>
                    <a:pt x="726" y="295"/>
                  </a:cubicBezTo>
                  <a:cubicBezTo>
                    <a:pt x="637" y="295"/>
                    <a:pt x="552" y="322"/>
                    <a:pt x="480" y="373"/>
                  </a:cubicBezTo>
                  <a:lnTo>
                    <a:pt x="399" y="288"/>
                  </a:lnTo>
                  <a:cubicBezTo>
                    <a:pt x="494" y="216"/>
                    <a:pt x="607" y="179"/>
                    <a:pt x="726" y="179"/>
                  </a:cubicBezTo>
                  <a:cubicBezTo>
                    <a:pt x="1028" y="179"/>
                    <a:pt x="1274" y="424"/>
                    <a:pt x="1274" y="726"/>
                  </a:cubicBezTo>
                  <a:cubicBezTo>
                    <a:pt x="1274" y="1028"/>
                    <a:pt x="1028" y="1274"/>
                    <a:pt x="726" y="1274"/>
                  </a:cubicBezTo>
                  <a:moveTo>
                    <a:pt x="538" y="758"/>
                  </a:moveTo>
                  <a:cubicBezTo>
                    <a:pt x="532" y="761"/>
                    <a:pt x="527" y="766"/>
                    <a:pt x="521" y="772"/>
                  </a:cubicBezTo>
                  <a:cubicBezTo>
                    <a:pt x="513" y="780"/>
                    <a:pt x="513" y="793"/>
                    <a:pt x="521" y="802"/>
                  </a:cubicBezTo>
                  <a:cubicBezTo>
                    <a:pt x="525" y="806"/>
                    <a:pt x="531" y="808"/>
                    <a:pt x="536" y="808"/>
                  </a:cubicBezTo>
                  <a:cubicBezTo>
                    <a:pt x="542" y="808"/>
                    <a:pt x="547" y="806"/>
                    <a:pt x="552" y="802"/>
                  </a:cubicBezTo>
                  <a:cubicBezTo>
                    <a:pt x="563" y="790"/>
                    <a:pt x="571" y="787"/>
                    <a:pt x="582" y="784"/>
                  </a:cubicBezTo>
                  <a:cubicBezTo>
                    <a:pt x="595" y="780"/>
                    <a:pt x="611" y="775"/>
                    <a:pt x="630" y="755"/>
                  </a:cubicBezTo>
                  <a:cubicBezTo>
                    <a:pt x="649" y="736"/>
                    <a:pt x="654" y="720"/>
                    <a:pt x="659" y="707"/>
                  </a:cubicBezTo>
                  <a:cubicBezTo>
                    <a:pt x="662" y="696"/>
                    <a:pt x="665" y="689"/>
                    <a:pt x="677" y="677"/>
                  </a:cubicBezTo>
                  <a:cubicBezTo>
                    <a:pt x="689" y="665"/>
                    <a:pt x="696" y="662"/>
                    <a:pt x="707" y="659"/>
                  </a:cubicBezTo>
                  <a:cubicBezTo>
                    <a:pt x="720" y="654"/>
                    <a:pt x="736" y="649"/>
                    <a:pt x="755" y="630"/>
                  </a:cubicBezTo>
                  <a:cubicBezTo>
                    <a:pt x="775" y="611"/>
                    <a:pt x="780" y="595"/>
                    <a:pt x="784" y="582"/>
                  </a:cubicBezTo>
                  <a:cubicBezTo>
                    <a:pt x="787" y="571"/>
                    <a:pt x="790" y="563"/>
                    <a:pt x="802" y="551"/>
                  </a:cubicBezTo>
                  <a:cubicBezTo>
                    <a:pt x="810" y="543"/>
                    <a:pt x="810" y="529"/>
                    <a:pt x="802" y="521"/>
                  </a:cubicBezTo>
                  <a:cubicBezTo>
                    <a:pt x="793" y="513"/>
                    <a:pt x="780" y="513"/>
                    <a:pt x="772" y="521"/>
                  </a:cubicBezTo>
                  <a:cubicBezTo>
                    <a:pt x="766" y="527"/>
                    <a:pt x="761" y="532"/>
                    <a:pt x="758" y="537"/>
                  </a:cubicBezTo>
                  <a:cubicBezTo>
                    <a:pt x="712" y="503"/>
                    <a:pt x="655" y="490"/>
                    <a:pt x="604" y="504"/>
                  </a:cubicBezTo>
                  <a:lnTo>
                    <a:pt x="510" y="404"/>
                  </a:lnTo>
                  <a:cubicBezTo>
                    <a:pt x="574" y="361"/>
                    <a:pt x="648" y="338"/>
                    <a:pt x="726" y="338"/>
                  </a:cubicBezTo>
                  <a:cubicBezTo>
                    <a:pt x="941" y="338"/>
                    <a:pt x="1115" y="512"/>
                    <a:pt x="1115" y="726"/>
                  </a:cubicBezTo>
                  <a:cubicBezTo>
                    <a:pt x="1115" y="940"/>
                    <a:pt x="941" y="1115"/>
                    <a:pt x="726" y="1115"/>
                  </a:cubicBezTo>
                  <a:cubicBezTo>
                    <a:pt x="512" y="1115"/>
                    <a:pt x="338" y="940"/>
                    <a:pt x="338" y="726"/>
                  </a:cubicBezTo>
                  <a:cubicBezTo>
                    <a:pt x="338" y="648"/>
                    <a:pt x="361" y="574"/>
                    <a:pt x="404" y="510"/>
                  </a:cubicBezTo>
                  <a:lnTo>
                    <a:pt x="504" y="604"/>
                  </a:lnTo>
                  <a:cubicBezTo>
                    <a:pt x="490" y="655"/>
                    <a:pt x="503" y="712"/>
                    <a:pt x="538" y="758"/>
                  </a:cubicBezTo>
                  <a:moveTo>
                    <a:pt x="56" y="120"/>
                  </a:moveTo>
                  <a:cubicBezTo>
                    <a:pt x="48" y="112"/>
                    <a:pt x="43" y="100"/>
                    <a:pt x="42" y="88"/>
                  </a:cubicBezTo>
                  <a:cubicBezTo>
                    <a:pt x="42" y="76"/>
                    <a:pt x="47" y="64"/>
                    <a:pt x="56" y="55"/>
                  </a:cubicBezTo>
                  <a:cubicBezTo>
                    <a:pt x="64" y="47"/>
                    <a:pt x="76" y="42"/>
                    <a:pt x="88" y="42"/>
                  </a:cubicBezTo>
                  <a:cubicBezTo>
                    <a:pt x="101" y="42"/>
                    <a:pt x="112" y="47"/>
                    <a:pt x="120" y="56"/>
                  </a:cubicBezTo>
                  <a:lnTo>
                    <a:pt x="583" y="543"/>
                  </a:lnTo>
                  <a:cubicBezTo>
                    <a:pt x="589" y="549"/>
                    <a:pt x="598" y="551"/>
                    <a:pt x="606" y="548"/>
                  </a:cubicBezTo>
                  <a:cubicBezTo>
                    <a:pt x="648" y="532"/>
                    <a:pt x="701" y="544"/>
                    <a:pt x="740" y="578"/>
                  </a:cubicBezTo>
                  <a:cubicBezTo>
                    <a:pt x="737" y="585"/>
                    <a:pt x="734" y="591"/>
                    <a:pt x="725" y="600"/>
                  </a:cubicBezTo>
                  <a:cubicBezTo>
                    <a:pt x="713" y="612"/>
                    <a:pt x="705" y="614"/>
                    <a:pt x="694" y="618"/>
                  </a:cubicBezTo>
                  <a:cubicBezTo>
                    <a:pt x="682" y="622"/>
                    <a:pt x="666" y="627"/>
                    <a:pt x="646" y="646"/>
                  </a:cubicBezTo>
                  <a:cubicBezTo>
                    <a:pt x="627" y="666"/>
                    <a:pt x="622" y="682"/>
                    <a:pt x="618" y="694"/>
                  </a:cubicBezTo>
                  <a:cubicBezTo>
                    <a:pt x="614" y="705"/>
                    <a:pt x="612" y="713"/>
                    <a:pt x="600" y="725"/>
                  </a:cubicBezTo>
                  <a:cubicBezTo>
                    <a:pt x="591" y="734"/>
                    <a:pt x="585" y="737"/>
                    <a:pt x="578" y="740"/>
                  </a:cubicBezTo>
                  <a:cubicBezTo>
                    <a:pt x="544" y="700"/>
                    <a:pt x="532" y="648"/>
                    <a:pt x="548" y="605"/>
                  </a:cubicBezTo>
                  <a:cubicBezTo>
                    <a:pt x="551" y="597"/>
                    <a:pt x="549" y="588"/>
                    <a:pt x="543" y="582"/>
                  </a:cubicBezTo>
                  <a:lnTo>
                    <a:pt x="56" y="120"/>
                  </a:lnTo>
                  <a:moveTo>
                    <a:pt x="726" y="136"/>
                  </a:moveTo>
                  <a:cubicBezTo>
                    <a:pt x="596" y="136"/>
                    <a:pt x="473" y="178"/>
                    <a:pt x="369" y="256"/>
                  </a:cubicBezTo>
                  <a:lnTo>
                    <a:pt x="151" y="27"/>
                  </a:lnTo>
                  <a:cubicBezTo>
                    <a:pt x="135" y="10"/>
                    <a:pt x="113" y="0"/>
                    <a:pt x="89" y="0"/>
                  </a:cubicBezTo>
                  <a:cubicBezTo>
                    <a:pt x="65" y="-1"/>
                    <a:pt x="43" y="8"/>
                    <a:pt x="25" y="25"/>
                  </a:cubicBezTo>
                  <a:cubicBezTo>
                    <a:pt x="9" y="42"/>
                    <a:pt x="-1" y="65"/>
                    <a:pt x="0" y="89"/>
                  </a:cubicBezTo>
                  <a:cubicBezTo>
                    <a:pt x="0" y="113"/>
                    <a:pt x="10" y="135"/>
                    <a:pt x="27" y="151"/>
                  </a:cubicBezTo>
                  <a:lnTo>
                    <a:pt x="257" y="369"/>
                  </a:lnTo>
                  <a:cubicBezTo>
                    <a:pt x="178" y="472"/>
                    <a:pt x="136" y="596"/>
                    <a:pt x="136" y="726"/>
                  </a:cubicBezTo>
                  <a:cubicBezTo>
                    <a:pt x="136" y="1052"/>
                    <a:pt x="401" y="1317"/>
                    <a:pt x="726" y="1317"/>
                  </a:cubicBezTo>
                  <a:cubicBezTo>
                    <a:pt x="1052" y="1317"/>
                    <a:pt x="1317" y="1052"/>
                    <a:pt x="1317" y="726"/>
                  </a:cubicBezTo>
                  <a:cubicBezTo>
                    <a:pt x="1317" y="401"/>
                    <a:pt x="1052" y="136"/>
                    <a:pt x="726" y="13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 name="Google Shape;269;p30"/>
            <p:cNvSpPr/>
            <p:nvPr/>
          </p:nvSpPr>
          <p:spPr>
            <a:xfrm>
              <a:off x="6266490" y="2061380"/>
              <a:ext cx="95760" cy="47880"/>
            </a:xfrm>
            <a:custGeom>
              <a:avLst/>
              <a:gdLst/>
              <a:ahLst/>
              <a:cxnLst/>
              <a:rect l="l" t="t" r="r" b="b"/>
              <a:pathLst>
                <a:path w="266" h="133" extrusionOk="0">
                  <a:moveTo>
                    <a:pt x="7" y="36"/>
                  </a:moveTo>
                  <a:cubicBezTo>
                    <a:pt x="71" y="99"/>
                    <a:pt x="155" y="133"/>
                    <a:pt x="244" y="133"/>
                  </a:cubicBezTo>
                  <a:cubicBezTo>
                    <a:pt x="256" y="133"/>
                    <a:pt x="266" y="124"/>
                    <a:pt x="266" y="112"/>
                  </a:cubicBezTo>
                  <a:cubicBezTo>
                    <a:pt x="266" y="100"/>
                    <a:pt x="256" y="91"/>
                    <a:pt x="244" y="91"/>
                  </a:cubicBezTo>
                  <a:cubicBezTo>
                    <a:pt x="166" y="91"/>
                    <a:pt x="92" y="60"/>
                    <a:pt x="37" y="6"/>
                  </a:cubicBezTo>
                  <a:cubicBezTo>
                    <a:pt x="28" y="-2"/>
                    <a:pt x="15" y="-2"/>
                    <a:pt x="6" y="6"/>
                  </a:cubicBezTo>
                  <a:cubicBezTo>
                    <a:pt x="-2" y="14"/>
                    <a:pt x="-2" y="28"/>
                    <a:pt x="7" y="36"/>
                  </a:cubicBezTo>
                  <a:close/>
                </a:path>
              </a:pathLst>
            </a:custGeom>
            <a:solidFill>
              <a:schemeClr val="lt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0" name="Google Shape;270;p30"/>
            <p:cNvSpPr/>
            <p:nvPr/>
          </p:nvSpPr>
          <p:spPr>
            <a:xfrm>
              <a:off x="6346770" y="1864460"/>
              <a:ext cx="129960" cy="130320"/>
            </a:xfrm>
            <a:custGeom>
              <a:avLst/>
              <a:gdLst/>
              <a:ahLst/>
              <a:cxnLst/>
              <a:rect l="l" t="t" r="r" b="b"/>
              <a:pathLst>
                <a:path w="361" h="362" extrusionOk="0">
                  <a:moveTo>
                    <a:pt x="319" y="340"/>
                  </a:moveTo>
                  <a:cubicBezTo>
                    <a:pt x="319" y="352"/>
                    <a:pt x="328" y="362"/>
                    <a:pt x="340" y="362"/>
                  </a:cubicBezTo>
                  <a:cubicBezTo>
                    <a:pt x="352" y="362"/>
                    <a:pt x="361" y="352"/>
                    <a:pt x="361" y="340"/>
                  </a:cubicBezTo>
                  <a:cubicBezTo>
                    <a:pt x="361" y="153"/>
                    <a:pt x="209" y="0"/>
                    <a:pt x="21" y="0"/>
                  </a:cubicBezTo>
                  <a:cubicBezTo>
                    <a:pt x="10" y="0"/>
                    <a:pt x="0" y="10"/>
                    <a:pt x="0" y="22"/>
                  </a:cubicBezTo>
                  <a:cubicBezTo>
                    <a:pt x="0" y="34"/>
                    <a:pt x="10" y="43"/>
                    <a:pt x="21" y="43"/>
                  </a:cubicBezTo>
                  <a:cubicBezTo>
                    <a:pt x="185" y="43"/>
                    <a:pt x="319" y="176"/>
                    <a:pt x="319" y="34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1" name="Google Shape;271;p30"/>
            <p:cNvSpPr/>
            <p:nvPr/>
          </p:nvSpPr>
          <p:spPr>
            <a:xfrm>
              <a:off x="6387810" y="1946540"/>
              <a:ext cx="56160" cy="119160"/>
            </a:xfrm>
            <a:custGeom>
              <a:avLst/>
              <a:gdLst/>
              <a:ahLst/>
              <a:cxnLst/>
              <a:rect l="l" t="t" r="r" b="b"/>
              <a:pathLst>
                <a:path w="156" h="331" extrusionOk="0">
                  <a:moveTo>
                    <a:pt x="108" y="2"/>
                  </a:moveTo>
                  <a:cubicBezTo>
                    <a:pt x="97" y="6"/>
                    <a:pt x="92" y="19"/>
                    <a:pt x="97" y="30"/>
                  </a:cubicBezTo>
                  <a:cubicBezTo>
                    <a:pt x="108" y="56"/>
                    <a:pt x="114" y="84"/>
                    <a:pt x="114" y="112"/>
                  </a:cubicBezTo>
                  <a:cubicBezTo>
                    <a:pt x="114" y="133"/>
                    <a:pt x="111" y="154"/>
                    <a:pt x="104" y="174"/>
                  </a:cubicBezTo>
                  <a:cubicBezTo>
                    <a:pt x="89" y="224"/>
                    <a:pt x="56" y="265"/>
                    <a:pt x="11" y="291"/>
                  </a:cubicBezTo>
                  <a:cubicBezTo>
                    <a:pt x="0" y="297"/>
                    <a:pt x="-3" y="310"/>
                    <a:pt x="3" y="320"/>
                  </a:cubicBezTo>
                  <a:cubicBezTo>
                    <a:pt x="7" y="327"/>
                    <a:pt x="14" y="331"/>
                    <a:pt x="21" y="331"/>
                  </a:cubicBezTo>
                  <a:cubicBezTo>
                    <a:pt x="25" y="331"/>
                    <a:pt x="29" y="330"/>
                    <a:pt x="32" y="328"/>
                  </a:cubicBezTo>
                  <a:cubicBezTo>
                    <a:pt x="86" y="297"/>
                    <a:pt x="126" y="247"/>
                    <a:pt x="145" y="187"/>
                  </a:cubicBezTo>
                  <a:cubicBezTo>
                    <a:pt x="153" y="163"/>
                    <a:pt x="156" y="138"/>
                    <a:pt x="156" y="112"/>
                  </a:cubicBezTo>
                  <a:cubicBezTo>
                    <a:pt x="156" y="78"/>
                    <a:pt x="149" y="44"/>
                    <a:pt x="136" y="13"/>
                  </a:cubicBezTo>
                  <a:cubicBezTo>
                    <a:pt x="131" y="2"/>
                    <a:pt x="118" y="-3"/>
                    <a:pt x="108" y="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 name="TextBox 1">
            <a:extLst>
              <a:ext uri="{FF2B5EF4-FFF2-40B4-BE49-F238E27FC236}">
                <a16:creationId xmlns:a16="http://schemas.microsoft.com/office/drawing/2014/main" id="{1692C284-9623-9F54-5C08-A34A4E3A2799}"/>
              </a:ext>
            </a:extLst>
          </p:cNvPr>
          <p:cNvSpPr txBox="1"/>
          <p:nvPr/>
        </p:nvSpPr>
        <p:spPr>
          <a:xfrm>
            <a:off x="5260065" y="2276212"/>
            <a:ext cx="3376942" cy="954107"/>
          </a:xfrm>
          <a:prstGeom prst="rect">
            <a:avLst/>
          </a:prstGeom>
          <a:noFill/>
        </p:spPr>
        <p:txBody>
          <a:bodyPr wrap="square" rtlCol="0">
            <a:spAutoFit/>
          </a:bodyPr>
          <a:lstStyle/>
          <a:p>
            <a:r>
              <a:rPr lang="en-US" dirty="0">
                <a:latin typeface="Avenir Light" panose="020B0402020203020204" pitchFamily="34" charset="77"/>
              </a:rPr>
              <a:t>In this scenario, It’s about determining the maximum potential loss associated with investing in Federal bonds across various market interest rate conditions.</a:t>
            </a:r>
          </a:p>
        </p:txBody>
      </p:sp>
    </p:spTree>
    <p:extLst>
      <p:ext uri="{BB962C8B-B14F-4D97-AF65-F5344CB8AC3E}">
        <p14:creationId xmlns:p14="http://schemas.microsoft.com/office/powerpoint/2010/main" val="1083515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1"/>
          <p:cNvSpPr txBox="1">
            <a:spLocks noGrp="1"/>
          </p:cNvSpPr>
          <p:nvPr>
            <p:ph type="subTitle" idx="2"/>
          </p:nvPr>
        </p:nvSpPr>
        <p:spPr>
          <a:xfrm>
            <a:off x="3273018" y="1906824"/>
            <a:ext cx="2586600" cy="8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lumMod val="50000"/>
                  </a:schemeClr>
                </a:solidFill>
                <a:effectLst/>
                <a:highlight>
                  <a:srgbClr val="FFFBF3"/>
                </a:highlight>
                <a:latin typeface="Avenir Light" panose="020B0402020203020204" pitchFamily="34" charset="77"/>
              </a:rPr>
              <a:t>The risk of loss due to a borrower failing to repay a loan or meet contractual obligations.</a:t>
            </a:r>
            <a:endParaRPr dirty="0">
              <a:solidFill>
                <a:schemeClr val="tx1">
                  <a:lumMod val="50000"/>
                </a:schemeClr>
              </a:solidFill>
              <a:highlight>
                <a:srgbClr val="FFFBF3"/>
              </a:highlight>
              <a:latin typeface="Avenir Light" panose="020B0402020203020204" pitchFamily="34" charset="77"/>
            </a:endParaRPr>
          </a:p>
        </p:txBody>
      </p:sp>
      <p:sp>
        <p:nvSpPr>
          <p:cNvPr id="277" name="Google Shape;277;p31"/>
          <p:cNvSpPr txBox="1">
            <a:spLocks noGrp="1"/>
          </p:cNvSpPr>
          <p:nvPr>
            <p:ph type="subTitle" idx="5"/>
          </p:nvPr>
        </p:nvSpPr>
        <p:spPr>
          <a:xfrm>
            <a:off x="5830482" y="1944949"/>
            <a:ext cx="2586600" cy="810000"/>
          </a:xfrm>
          <a:prstGeom prst="rect">
            <a:avLst/>
          </a:prstGeom>
        </p:spPr>
        <p:txBody>
          <a:bodyPr spcFirstLastPara="1" wrap="square" lIns="91425" tIns="91425" rIns="91425" bIns="91425" anchor="t" anchorCtr="0">
            <a:noAutofit/>
          </a:bodyPr>
          <a:lstStyle/>
          <a:p>
            <a:pPr marL="139700" indent="0" algn="l"/>
            <a:r>
              <a:rPr lang="en-IN" dirty="0">
                <a:solidFill>
                  <a:schemeClr val="tx1">
                    <a:lumMod val="50000"/>
                  </a:schemeClr>
                </a:solidFill>
                <a:effectLst/>
                <a:highlight>
                  <a:srgbClr val="FFFBF3"/>
                </a:highlight>
                <a:latin typeface="Avenir Light" panose="020B0402020203020204" pitchFamily="34" charset="77"/>
              </a:rPr>
              <a:t>The risk of not being able to sell an investment quickly at a fair price.</a:t>
            </a:r>
          </a:p>
          <a:p>
            <a:br>
              <a:rPr lang="en-IN" dirty="0">
                <a:solidFill>
                  <a:schemeClr val="tx1">
                    <a:lumMod val="50000"/>
                  </a:schemeClr>
                </a:solidFill>
                <a:highlight>
                  <a:srgbClr val="FFFBF3"/>
                </a:highlight>
                <a:latin typeface="Avenir Light" panose="020B0402020203020204" pitchFamily="34" charset="77"/>
              </a:rPr>
            </a:br>
            <a:endParaRPr dirty="0">
              <a:solidFill>
                <a:schemeClr val="tx1">
                  <a:lumMod val="50000"/>
                </a:schemeClr>
              </a:solidFill>
              <a:highlight>
                <a:srgbClr val="FFFBF3"/>
              </a:highlight>
              <a:latin typeface="Avenir Light" panose="020B0402020203020204" pitchFamily="34" charset="77"/>
            </a:endParaRPr>
          </a:p>
        </p:txBody>
      </p:sp>
      <p:sp>
        <p:nvSpPr>
          <p:cNvPr id="278" name="Google Shape;278;p31"/>
          <p:cNvSpPr txBox="1">
            <a:spLocks noGrp="1"/>
          </p:cNvSpPr>
          <p:nvPr>
            <p:ph type="title"/>
          </p:nvPr>
        </p:nvSpPr>
        <p:spPr>
          <a:xfrm>
            <a:off x="711843" y="35994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Different Types of Risk by Investing In any Financial Instruments</a:t>
            </a:r>
            <a:endParaRPr dirty="0"/>
          </a:p>
        </p:txBody>
      </p:sp>
      <p:sp>
        <p:nvSpPr>
          <p:cNvPr id="279" name="Google Shape;279;p31"/>
          <p:cNvSpPr txBox="1">
            <a:spLocks noGrp="1"/>
          </p:cNvSpPr>
          <p:nvPr>
            <p:ph type="subTitle" idx="1"/>
          </p:nvPr>
        </p:nvSpPr>
        <p:spPr>
          <a:xfrm>
            <a:off x="699823" y="1937900"/>
            <a:ext cx="2586600" cy="8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lumMod val="50000"/>
                  </a:schemeClr>
                </a:solidFill>
                <a:effectLst/>
                <a:highlight>
                  <a:srgbClr val="FFFBF3"/>
                </a:highlight>
                <a:latin typeface="Avenir Light" panose="020B0402020203020204" pitchFamily="34" charset="77"/>
              </a:rPr>
              <a:t>Arises from fluctuations in the overall market, affecting the value of all investments.</a:t>
            </a:r>
            <a:endParaRPr lang="en-US" dirty="0">
              <a:solidFill>
                <a:schemeClr val="tx1">
                  <a:lumMod val="50000"/>
                </a:schemeClr>
              </a:solidFill>
              <a:highlight>
                <a:srgbClr val="FFFBF3"/>
              </a:highlight>
              <a:latin typeface="Avenir Light" panose="020B0402020203020204" pitchFamily="34" charset="77"/>
            </a:endParaRPr>
          </a:p>
        </p:txBody>
      </p:sp>
      <p:sp>
        <p:nvSpPr>
          <p:cNvPr id="280" name="Google Shape;280;p31"/>
          <p:cNvSpPr txBox="1">
            <a:spLocks noGrp="1"/>
          </p:cNvSpPr>
          <p:nvPr>
            <p:ph type="subTitle" idx="3"/>
          </p:nvPr>
        </p:nvSpPr>
        <p:spPr>
          <a:xfrm>
            <a:off x="713225" y="3794000"/>
            <a:ext cx="2586600" cy="8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lumMod val="50000"/>
                  </a:schemeClr>
                </a:solidFill>
                <a:effectLst/>
                <a:highlight>
                  <a:srgbClr val="FFFBF3"/>
                </a:highlight>
                <a:latin typeface="Avenir Light" panose="020B0402020203020204" pitchFamily="34" charset="77"/>
              </a:rPr>
              <a:t>Arises from internal processes, systems, or human error within an organization.</a:t>
            </a:r>
            <a:endParaRPr dirty="0">
              <a:solidFill>
                <a:schemeClr val="tx1">
                  <a:lumMod val="50000"/>
                </a:schemeClr>
              </a:solidFill>
              <a:highlight>
                <a:srgbClr val="FFFBF3"/>
              </a:highlight>
              <a:latin typeface="Avenir Light" panose="020B0402020203020204" pitchFamily="34" charset="77"/>
            </a:endParaRPr>
          </a:p>
        </p:txBody>
      </p:sp>
      <p:sp>
        <p:nvSpPr>
          <p:cNvPr id="281" name="Google Shape;281;p31"/>
          <p:cNvSpPr txBox="1">
            <a:spLocks noGrp="1"/>
          </p:cNvSpPr>
          <p:nvPr>
            <p:ph type="subTitle" idx="4"/>
          </p:nvPr>
        </p:nvSpPr>
        <p:spPr>
          <a:xfrm>
            <a:off x="3259068" y="3794000"/>
            <a:ext cx="2779135" cy="8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lumMod val="50000"/>
                  </a:schemeClr>
                </a:solidFill>
                <a:effectLst/>
                <a:highlight>
                  <a:srgbClr val="FFFBF3"/>
                </a:highlight>
                <a:latin typeface="Avenir Light" panose="020B0402020203020204" pitchFamily="34" charset="77"/>
              </a:rPr>
              <a:t>Arises from changes in government policies, regulations, or political instability.</a:t>
            </a:r>
            <a:endParaRPr dirty="0">
              <a:solidFill>
                <a:schemeClr val="tx1">
                  <a:lumMod val="50000"/>
                </a:schemeClr>
              </a:solidFill>
              <a:highlight>
                <a:srgbClr val="FFFBF3"/>
              </a:highlight>
              <a:latin typeface="Avenir Light" panose="020B0402020203020204" pitchFamily="34" charset="77"/>
            </a:endParaRPr>
          </a:p>
        </p:txBody>
      </p:sp>
      <p:sp>
        <p:nvSpPr>
          <p:cNvPr id="282" name="Google Shape;282;p31"/>
          <p:cNvSpPr txBox="1">
            <a:spLocks noGrp="1"/>
          </p:cNvSpPr>
          <p:nvPr>
            <p:ph type="subTitle" idx="6"/>
          </p:nvPr>
        </p:nvSpPr>
        <p:spPr>
          <a:xfrm>
            <a:off x="5830482" y="3794000"/>
            <a:ext cx="2586600" cy="8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lumMod val="50000"/>
                  </a:schemeClr>
                </a:solidFill>
                <a:effectLst/>
                <a:highlight>
                  <a:srgbClr val="FFFBF3"/>
                </a:highlight>
                <a:latin typeface="Avenir Light" panose="020B0402020203020204" pitchFamily="34" charset="77"/>
              </a:rPr>
              <a:t>Arises from specific events such as natural disasters, terrorist attacks, or corporate scandals.</a:t>
            </a:r>
            <a:endParaRPr dirty="0">
              <a:solidFill>
                <a:schemeClr val="tx1">
                  <a:lumMod val="50000"/>
                </a:schemeClr>
              </a:solidFill>
              <a:highlight>
                <a:srgbClr val="FFFBF3"/>
              </a:highlight>
              <a:latin typeface="Avenir Light" panose="020B0402020203020204" pitchFamily="34" charset="77"/>
            </a:endParaRPr>
          </a:p>
        </p:txBody>
      </p:sp>
      <p:sp>
        <p:nvSpPr>
          <p:cNvPr id="283" name="Google Shape;283;p31"/>
          <p:cNvSpPr txBox="1">
            <a:spLocks noGrp="1"/>
          </p:cNvSpPr>
          <p:nvPr>
            <p:ph type="subTitle" idx="7"/>
          </p:nvPr>
        </p:nvSpPr>
        <p:spPr>
          <a:xfrm>
            <a:off x="674868" y="1570105"/>
            <a:ext cx="2584200" cy="48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Market Risk</a:t>
            </a:r>
            <a:endParaRPr dirty="0"/>
          </a:p>
        </p:txBody>
      </p:sp>
      <p:sp>
        <p:nvSpPr>
          <p:cNvPr id="284" name="Google Shape;284;p31"/>
          <p:cNvSpPr txBox="1">
            <a:spLocks noGrp="1"/>
          </p:cNvSpPr>
          <p:nvPr>
            <p:ph type="subTitle" idx="8"/>
          </p:nvPr>
        </p:nvSpPr>
        <p:spPr>
          <a:xfrm>
            <a:off x="3273018" y="1532150"/>
            <a:ext cx="2584200" cy="48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Credit Risk </a:t>
            </a:r>
            <a:endParaRPr dirty="0"/>
          </a:p>
        </p:txBody>
      </p:sp>
      <p:sp>
        <p:nvSpPr>
          <p:cNvPr id="285" name="Google Shape;285;p31"/>
          <p:cNvSpPr txBox="1">
            <a:spLocks noGrp="1"/>
          </p:cNvSpPr>
          <p:nvPr>
            <p:ph type="subTitle" idx="9"/>
          </p:nvPr>
        </p:nvSpPr>
        <p:spPr>
          <a:xfrm>
            <a:off x="5831643" y="1532150"/>
            <a:ext cx="2584200" cy="48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Liquidity Risk </a:t>
            </a:r>
            <a:endParaRPr dirty="0"/>
          </a:p>
        </p:txBody>
      </p:sp>
      <p:sp>
        <p:nvSpPr>
          <p:cNvPr id="286" name="Google Shape;286;p31"/>
          <p:cNvSpPr txBox="1">
            <a:spLocks noGrp="1"/>
          </p:cNvSpPr>
          <p:nvPr>
            <p:ph type="subTitle" idx="13"/>
          </p:nvPr>
        </p:nvSpPr>
        <p:spPr>
          <a:xfrm>
            <a:off x="714392" y="3381251"/>
            <a:ext cx="2584200" cy="48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Operational Risk 	</a:t>
            </a:r>
            <a:endParaRPr dirty="0"/>
          </a:p>
        </p:txBody>
      </p:sp>
      <p:sp>
        <p:nvSpPr>
          <p:cNvPr id="287" name="Google Shape;287;p31"/>
          <p:cNvSpPr txBox="1">
            <a:spLocks noGrp="1"/>
          </p:cNvSpPr>
          <p:nvPr>
            <p:ph type="subTitle" idx="14"/>
          </p:nvPr>
        </p:nvSpPr>
        <p:spPr>
          <a:xfrm>
            <a:off x="3245043" y="3381251"/>
            <a:ext cx="2584200" cy="48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Political Regulatory Risk </a:t>
            </a:r>
            <a:endParaRPr dirty="0"/>
          </a:p>
        </p:txBody>
      </p:sp>
      <p:sp>
        <p:nvSpPr>
          <p:cNvPr id="288" name="Google Shape;288;p31"/>
          <p:cNvSpPr txBox="1">
            <a:spLocks noGrp="1"/>
          </p:cNvSpPr>
          <p:nvPr>
            <p:ph type="subTitle" idx="15"/>
          </p:nvPr>
        </p:nvSpPr>
        <p:spPr>
          <a:xfrm>
            <a:off x="5831643" y="3381251"/>
            <a:ext cx="2584200" cy="48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Event Risk </a:t>
            </a:r>
            <a:endParaRPr dirty="0"/>
          </a:p>
        </p:txBody>
      </p:sp>
      <p:grpSp>
        <p:nvGrpSpPr>
          <p:cNvPr id="289" name="Google Shape;289;p31"/>
          <p:cNvGrpSpPr/>
          <p:nvPr/>
        </p:nvGrpSpPr>
        <p:grpSpPr>
          <a:xfrm>
            <a:off x="799138" y="1405637"/>
            <a:ext cx="534075" cy="101100"/>
            <a:chOff x="832225" y="661450"/>
            <a:chExt cx="534075" cy="101100"/>
          </a:xfrm>
        </p:grpSpPr>
        <p:sp>
          <p:nvSpPr>
            <p:cNvPr id="290" name="Google Shape;290;p31"/>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1" name="Google Shape;291;p31"/>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2" name="Google Shape;292;p31"/>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3" name="Google Shape;293;p31"/>
            <p:cNvSpPr/>
            <p:nvPr/>
          </p:nvSpPr>
          <p:spPr>
            <a:xfrm>
              <a:off x="1265200"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94" name="Google Shape;294;p31"/>
          <p:cNvGrpSpPr/>
          <p:nvPr/>
        </p:nvGrpSpPr>
        <p:grpSpPr>
          <a:xfrm>
            <a:off x="799138" y="3229325"/>
            <a:ext cx="534075" cy="101100"/>
            <a:chOff x="832225" y="661450"/>
            <a:chExt cx="534075" cy="101100"/>
          </a:xfrm>
        </p:grpSpPr>
        <p:sp>
          <p:nvSpPr>
            <p:cNvPr id="295" name="Google Shape;295;p31"/>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 name="Google Shape;296;p31"/>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7" name="Google Shape;297;p31"/>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8" name="Google Shape;298;p31"/>
            <p:cNvSpPr/>
            <p:nvPr/>
          </p:nvSpPr>
          <p:spPr>
            <a:xfrm>
              <a:off x="1265200"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99" name="Google Shape;299;p31"/>
          <p:cNvGrpSpPr/>
          <p:nvPr/>
        </p:nvGrpSpPr>
        <p:grpSpPr>
          <a:xfrm>
            <a:off x="3374513" y="1373950"/>
            <a:ext cx="534075" cy="101100"/>
            <a:chOff x="832225" y="661450"/>
            <a:chExt cx="534075" cy="101100"/>
          </a:xfrm>
        </p:grpSpPr>
        <p:sp>
          <p:nvSpPr>
            <p:cNvPr id="300" name="Google Shape;300;p31"/>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1" name="Google Shape;301;p31"/>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2" name="Google Shape;302;p31"/>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31"/>
            <p:cNvSpPr/>
            <p:nvPr/>
          </p:nvSpPr>
          <p:spPr>
            <a:xfrm>
              <a:off x="1265200"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04" name="Google Shape;304;p31"/>
          <p:cNvGrpSpPr/>
          <p:nvPr/>
        </p:nvGrpSpPr>
        <p:grpSpPr>
          <a:xfrm>
            <a:off x="3301335" y="3197551"/>
            <a:ext cx="534075" cy="101100"/>
            <a:chOff x="832225" y="661450"/>
            <a:chExt cx="534075" cy="101100"/>
          </a:xfrm>
        </p:grpSpPr>
        <p:sp>
          <p:nvSpPr>
            <p:cNvPr id="305" name="Google Shape;305;p31"/>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6" name="Google Shape;306;p31"/>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7" name="Google Shape;307;p31"/>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 name="Google Shape;308;p31"/>
            <p:cNvSpPr/>
            <p:nvPr/>
          </p:nvSpPr>
          <p:spPr>
            <a:xfrm>
              <a:off x="1265200"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09" name="Google Shape;309;p31"/>
          <p:cNvGrpSpPr/>
          <p:nvPr/>
        </p:nvGrpSpPr>
        <p:grpSpPr>
          <a:xfrm>
            <a:off x="5929949" y="1373950"/>
            <a:ext cx="534075" cy="101100"/>
            <a:chOff x="832225" y="661450"/>
            <a:chExt cx="534075" cy="101100"/>
          </a:xfrm>
        </p:grpSpPr>
        <p:sp>
          <p:nvSpPr>
            <p:cNvPr id="310" name="Google Shape;310;p31"/>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 name="Google Shape;311;p31"/>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2" name="Google Shape;312;p31"/>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3" name="Google Shape;313;p31"/>
            <p:cNvSpPr/>
            <p:nvPr/>
          </p:nvSpPr>
          <p:spPr>
            <a:xfrm>
              <a:off x="1265200"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14" name="Google Shape;314;p31"/>
          <p:cNvGrpSpPr/>
          <p:nvPr/>
        </p:nvGrpSpPr>
        <p:grpSpPr>
          <a:xfrm>
            <a:off x="5949888" y="3229325"/>
            <a:ext cx="534075" cy="101100"/>
            <a:chOff x="832225" y="661450"/>
            <a:chExt cx="534075" cy="101100"/>
          </a:xfrm>
        </p:grpSpPr>
        <p:sp>
          <p:nvSpPr>
            <p:cNvPr id="315" name="Google Shape;315;p31"/>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6" name="Google Shape;316;p31"/>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7" name="Google Shape;317;p31"/>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 name="Google Shape;318;p31"/>
            <p:cNvSpPr/>
            <p:nvPr/>
          </p:nvSpPr>
          <p:spPr>
            <a:xfrm>
              <a:off x="1265200"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extLst>
      <p:ext uri="{BB962C8B-B14F-4D97-AF65-F5344CB8AC3E}">
        <p14:creationId xmlns:p14="http://schemas.microsoft.com/office/powerpoint/2010/main" val="2694160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647271" y="329051"/>
            <a:ext cx="5274184" cy="113734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Measurement Metrics of Risk </a:t>
            </a:r>
            <a:endParaRPr sz="2800" dirty="0"/>
          </a:p>
        </p:txBody>
      </p:sp>
      <p:sp>
        <p:nvSpPr>
          <p:cNvPr id="328" name="Google Shape;328;p32"/>
          <p:cNvSpPr/>
          <p:nvPr/>
        </p:nvSpPr>
        <p:spPr>
          <a:xfrm>
            <a:off x="3169668" y="1466400"/>
            <a:ext cx="474120" cy="473760"/>
          </a:xfrm>
          <a:custGeom>
            <a:avLst/>
            <a:gdLst/>
            <a:ahLst/>
            <a:cxnLst/>
            <a:rect l="l" t="t" r="r" b="b"/>
            <a:pathLst>
              <a:path w="1317" h="1316" extrusionOk="0">
                <a:moveTo>
                  <a:pt x="1031" y="1073"/>
                </a:moveTo>
                <a:cubicBezTo>
                  <a:pt x="1016" y="1075"/>
                  <a:pt x="1001" y="1079"/>
                  <a:pt x="984" y="1083"/>
                </a:cubicBezTo>
                <a:cubicBezTo>
                  <a:pt x="959" y="1089"/>
                  <a:pt x="925" y="1097"/>
                  <a:pt x="902" y="1096"/>
                </a:cubicBezTo>
                <a:cubicBezTo>
                  <a:pt x="915" y="1090"/>
                  <a:pt x="929" y="1082"/>
                  <a:pt x="944" y="1072"/>
                </a:cubicBezTo>
                <a:cubicBezTo>
                  <a:pt x="968" y="1056"/>
                  <a:pt x="983" y="1033"/>
                  <a:pt x="995" y="1006"/>
                </a:cubicBezTo>
                <a:cubicBezTo>
                  <a:pt x="1003" y="999"/>
                  <a:pt x="1024" y="985"/>
                  <a:pt x="1049" y="969"/>
                </a:cubicBezTo>
                <a:cubicBezTo>
                  <a:pt x="1055" y="1008"/>
                  <a:pt x="1040" y="1060"/>
                  <a:pt x="1031" y="1073"/>
                </a:cubicBezTo>
                <a:moveTo>
                  <a:pt x="745" y="1066"/>
                </a:moveTo>
                <a:cubicBezTo>
                  <a:pt x="706" y="1060"/>
                  <a:pt x="662" y="1053"/>
                  <a:pt x="608" y="1060"/>
                </a:cubicBezTo>
                <a:cubicBezTo>
                  <a:pt x="535" y="1070"/>
                  <a:pt x="496" y="1013"/>
                  <a:pt x="482" y="973"/>
                </a:cubicBezTo>
                <a:cubicBezTo>
                  <a:pt x="494" y="972"/>
                  <a:pt x="507" y="970"/>
                  <a:pt x="520" y="966"/>
                </a:cubicBezTo>
                <a:cubicBezTo>
                  <a:pt x="557" y="985"/>
                  <a:pt x="600" y="996"/>
                  <a:pt x="646" y="998"/>
                </a:cubicBezTo>
                <a:cubicBezTo>
                  <a:pt x="653" y="998"/>
                  <a:pt x="659" y="999"/>
                  <a:pt x="665" y="999"/>
                </a:cubicBezTo>
                <a:cubicBezTo>
                  <a:pt x="743" y="999"/>
                  <a:pt x="820" y="973"/>
                  <a:pt x="878" y="927"/>
                </a:cubicBezTo>
                <a:cubicBezTo>
                  <a:pt x="956" y="864"/>
                  <a:pt x="990" y="762"/>
                  <a:pt x="989" y="678"/>
                </a:cubicBezTo>
                <a:cubicBezTo>
                  <a:pt x="1002" y="689"/>
                  <a:pt x="1017" y="705"/>
                  <a:pt x="1024" y="727"/>
                </a:cubicBezTo>
                <a:cubicBezTo>
                  <a:pt x="1034" y="756"/>
                  <a:pt x="1030" y="789"/>
                  <a:pt x="1012" y="826"/>
                </a:cubicBezTo>
                <a:cubicBezTo>
                  <a:pt x="996" y="857"/>
                  <a:pt x="987" y="890"/>
                  <a:pt x="978" y="921"/>
                </a:cubicBezTo>
                <a:cubicBezTo>
                  <a:pt x="964" y="972"/>
                  <a:pt x="952" y="1015"/>
                  <a:pt x="920" y="1037"/>
                </a:cubicBezTo>
                <a:cubicBezTo>
                  <a:pt x="853" y="1083"/>
                  <a:pt x="805" y="1075"/>
                  <a:pt x="745" y="1066"/>
                </a:cubicBezTo>
                <a:moveTo>
                  <a:pt x="564" y="1136"/>
                </a:moveTo>
                <a:cubicBezTo>
                  <a:pt x="558" y="1135"/>
                  <a:pt x="552" y="1134"/>
                  <a:pt x="547" y="1133"/>
                </a:cubicBezTo>
                <a:cubicBezTo>
                  <a:pt x="530" y="1130"/>
                  <a:pt x="514" y="1128"/>
                  <a:pt x="499" y="1126"/>
                </a:cubicBezTo>
                <a:cubicBezTo>
                  <a:pt x="460" y="1122"/>
                  <a:pt x="427" y="1118"/>
                  <a:pt x="406" y="1097"/>
                </a:cubicBezTo>
                <a:cubicBezTo>
                  <a:pt x="389" y="1081"/>
                  <a:pt x="384" y="1067"/>
                  <a:pt x="377" y="1046"/>
                </a:cubicBezTo>
                <a:cubicBezTo>
                  <a:pt x="369" y="1023"/>
                  <a:pt x="359" y="995"/>
                  <a:pt x="330" y="955"/>
                </a:cubicBezTo>
                <a:cubicBezTo>
                  <a:pt x="291" y="901"/>
                  <a:pt x="274" y="852"/>
                  <a:pt x="282" y="813"/>
                </a:cubicBezTo>
                <a:cubicBezTo>
                  <a:pt x="285" y="799"/>
                  <a:pt x="291" y="788"/>
                  <a:pt x="297" y="780"/>
                </a:cubicBezTo>
                <a:cubicBezTo>
                  <a:pt x="305" y="845"/>
                  <a:pt x="330" y="901"/>
                  <a:pt x="369" y="936"/>
                </a:cubicBezTo>
                <a:cubicBezTo>
                  <a:pt x="389" y="953"/>
                  <a:pt x="412" y="964"/>
                  <a:pt x="436" y="970"/>
                </a:cubicBezTo>
                <a:cubicBezTo>
                  <a:pt x="445" y="1006"/>
                  <a:pt x="465" y="1041"/>
                  <a:pt x="492" y="1065"/>
                </a:cubicBezTo>
                <a:cubicBezTo>
                  <a:pt x="525" y="1096"/>
                  <a:pt x="567" y="1109"/>
                  <a:pt x="613" y="1103"/>
                </a:cubicBezTo>
                <a:cubicBezTo>
                  <a:pt x="661" y="1096"/>
                  <a:pt x="701" y="1102"/>
                  <a:pt x="739" y="1108"/>
                </a:cubicBezTo>
                <a:lnTo>
                  <a:pt x="740" y="1108"/>
                </a:lnTo>
                <a:cubicBezTo>
                  <a:pt x="694" y="1161"/>
                  <a:pt x="625" y="1148"/>
                  <a:pt x="564" y="1136"/>
                </a:cubicBezTo>
                <a:moveTo>
                  <a:pt x="206" y="638"/>
                </a:moveTo>
                <a:cubicBezTo>
                  <a:pt x="228" y="617"/>
                  <a:pt x="233" y="589"/>
                  <a:pt x="239" y="564"/>
                </a:cubicBezTo>
                <a:cubicBezTo>
                  <a:pt x="243" y="541"/>
                  <a:pt x="248" y="524"/>
                  <a:pt x="259" y="511"/>
                </a:cubicBezTo>
                <a:cubicBezTo>
                  <a:pt x="264" y="541"/>
                  <a:pt x="278" y="568"/>
                  <a:pt x="300" y="594"/>
                </a:cubicBezTo>
                <a:lnTo>
                  <a:pt x="300" y="594"/>
                </a:lnTo>
                <a:cubicBezTo>
                  <a:pt x="302" y="617"/>
                  <a:pt x="305" y="641"/>
                  <a:pt x="301" y="671"/>
                </a:cubicBezTo>
                <a:cubicBezTo>
                  <a:pt x="298" y="689"/>
                  <a:pt x="296" y="706"/>
                  <a:pt x="295" y="724"/>
                </a:cubicBezTo>
                <a:cubicBezTo>
                  <a:pt x="286" y="730"/>
                  <a:pt x="275" y="739"/>
                  <a:pt x="266" y="750"/>
                </a:cubicBezTo>
                <a:cubicBezTo>
                  <a:pt x="227" y="713"/>
                  <a:pt x="211" y="661"/>
                  <a:pt x="206" y="638"/>
                </a:cubicBezTo>
                <a:moveTo>
                  <a:pt x="43" y="441"/>
                </a:moveTo>
                <a:cubicBezTo>
                  <a:pt x="109" y="410"/>
                  <a:pt x="187" y="404"/>
                  <a:pt x="263" y="425"/>
                </a:cubicBezTo>
                <a:cubicBezTo>
                  <a:pt x="260" y="436"/>
                  <a:pt x="258" y="448"/>
                  <a:pt x="257" y="459"/>
                </a:cubicBezTo>
                <a:cubicBezTo>
                  <a:pt x="257" y="460"/>
                  <a:pt x="257" y="460"/>
                  <a:pt x="257" y="460"/>
                </a:cubicBezTo>
                <a:cubicBezTo>
                  <a:pt x="230" y="473"/>
                  <a:pt x="216" y="493"/>
                  <a:pt x="208" y="514"/>
                </a:cubicBezTo>
                <a:lnTo>
                  <a:pt x="155" y="482"/>
                </a:lnTo>
                <a:cubicBezTo>
                  <a:pt x="145" y="476"/>
                  <a:pt x="132" y="480"/>
                  <a:pt x="126" y="490"/>
                </a:cubicBezTo>
                <a:cubicBezTo>
                  <a:pt x="120" y="500"/>
                  <a:pt x="123" y="513"/>
                  <a:pt x="134" y="519"/>
                </a:cubicBezTo>
                <a:lnTo>
                  <a:pt x="197" y="556"/>
                </a:lnTo>
                <a:cubicBezTo>
                  <a:pt x="191" y="584"/>
                  <a:pt x="187" y="601"/>
                  <a:pt x="171" y="612"/>
                </a:cubicBezTo>
                <a:cubicBezTo>
                  <a:pt x="165" y="616"/>
                  <a:pt x="162" y="622"/>
                  <a:pt x="161" y="629"/>
                </a:cubicBezTo>
                <a:cubicBezTo>
                  <a:pt x="161" y="633"/>
                  <a:pt x="164" y="650"/>
                  <a:pt x="171" y="673"/>
                </a:cubicBezTo>
                <a:cubicBezTo>
                  <a:pt x="96" y="614"/>
                  <a:pt x="49" y="529"/>
                  <a:pt x="43" y="441"/>
                </a:cubicBezTo>
                <a:moveTo>
                  <a:pt x="162" y="47"/>
                </a:moveTo>
                <a:cubicBezTo>
                  <a:pt x="263" y="28"/>
                  <a:pt x="374" y="64"/>
                  <a:pt x="455" y="145"/>
                </a:cubicBezTo>
                <a:cubicBezTo>
                  <a:pt x="475" y="165"/>
                  <a:pt x="492" y="187"/>
                  <a:pt x="507" y="211"/>
                </a:cubicBezTo>
                <a:cubicBezTo>
                  <a:pt x="465" y="214"/>
                  <a:pt x="431" y="219"/>
                  <a:pt x="422" y="221"/>
                </a:cubicBezTo>
                <a:cubicBezTo>
                  <a:pt x="419" y="221"/>
                  <a:pt x="416" y="223"/>
                  <a:pt x="413" y="225"/>
                </a:cubicBezTo>
                <a:cubicBezTo>
                  <a:pt x="412" y="226"/>
                  <a:pt x="403" y="233"/>
                  <a:pt x="389" y="245"/>
                </a:cubicBezTo>
                <a:lnTo>
                  <a:pt x="260" y="115"/>
                </a:lnTo>
                <a:cubicBezTo>
                  <a:pt x="252" y="107"/>
                  <a:pt x="238" y="107"/>
                  <a:pt x="230" y="115"/>
                </a:cubicBezTo>
                <a:cubicBezTo>
                  <a:pt x="221" y="124"/>
                  <a:pt x="221" y="137"/>
                  <a:pt x="230" y="145"/>
                </a:cubicBezTo>
                <a:lnTo>
                  <a:pt x="359" y="274"/>
                </a:lnTo>
                <a:cubicBezTo>
                  <a:pt x="335" y="298"/>
                  <a:pt x="309" y="330"/>
                  <a:pt x="288" y="366"/>
                </a:cubicBezTo>
                <a:cubicBezTo>
                  <a:pt x="278" y="358"/>
                  <a:pt x="269" y="350"/>
                  <a:pt x="260" y="340"/>
                </a:cubicBezTo>
                <a:cubicBezTo>
                  <a:pt x="179" y="260"/>
                  <a:pt x="142" y="148"/>
                  <a:pt x="162" y="47"/>
                </a:cubicBezTo>
                <a:moveTo>
                  <a:pt x="627" y="254"/>
                </a:moveTo>
                <a:cubicBezTo>
                  <a:pt x="598" y="270"/>
                  <a:pt x="575" y="292"/>
                  <a:pt x="562" y="316"/>
                </a:cubicBezTo>
                <a:cubicBezTo>
                  <a:pt x="560" y="316"/>
                  <a:pt x="558" y="316"/>
                  <a:pt x="556" y="316"/>
                </a:cubicBezTo>
                <a:cubicBezTo>
                  <a:pt x="472" y="319"/>
                  <a:pt x="366" y="369"/>
                  <a:pt x="315" y="473"/>
                </a:cubicBezTo>
                <a:cubicBezTo>
                  <a:pt x="309" y="485"/>
                  <a:pt x="304" y="497"/>
                  <a:pt x="302" y="508"/>
                </a:cubicBezTo>
                <a:cubicBezTo>
                  <a:pt x="298" y="494"/>
                  <a:pt x="297" y="479"/>
                  <a:pt x="299" y="464"/>
                </a:cubicBezTo>
                <a:cubicBezTo>
                  <a:pt x="309" y="368"/>
                  <a:pt x="413" y="280"/>
                  <a:pt x="435" y="262"/>
                </a:cubicBezTo>
                <a:cubicBezTo>
                  <a:pt x="490" y="253"/>
                  <a:pt x="572" y="246"/>
                  <a:pt x="627" y="254"/>
                </a:cubicBezTo>
                <a:moveTo>
                  <a:pt x="724" y="200"/>
                </a:moveTo>
                <a:cubicBezTo>
                  <a:pt x="747" y="194"/>
                  <a:pt x="772" y="188"/>
                  <a:pt x="794" y="178"/>
                </a:cubicBezTo>
                <a:cubicBezTo>
                  <a:pt x="808" y="186"/>
                  <a:pt x="840" y="209"/>
                  <a:pt x="854" y="249"/>
                </a:cubicBezTo>
                <a:cubicBezTo>
                  <a:pt x="849" y="251"/>
                  <a:pt x="844" y="254"/>
                  <a:pt x="839" y="256"/>
                </a:cubicBezTo>
                <a:cubicBezTo>
                  <a:pt x="807" y="234"/>
                  <a:pt x="768" y="222"/>
                  <a:pt x="725" y="225"/>
                </a:cubicBezTo>
                <a:cubicBezTo>
                  <a:pt x="714" y="225"/>
                  <a:pt x="702" y="227"/>
                  <a:pt x="691" y="230"/>
                </a:cubicBezTo>
                <a:cubicBezTo>
                  <a:pt x="684" y="226"/>
                  <a:pt x="676" y="222"/>
                  <a:pt x="667" y="219"/>
                </a:cubicBezTo>
                <a:cubicBezTo>
                  <a:pt x="680" y="211"/>
                  <a:pt x="702" y="206"/>
                  <a:pt x="724" y="200"/>
                </a:cubicBezTo>
                <a:moveTo>
                  <a:pt x="475" y="878"/>
                </a:moveTo>
                <a:cubicBezTo>
                  <a:pt x="429" y="823"/>
                  <a:pt x="431" y="763"/>
                  <a:pt x="437" y="732"/>
                </a:cubicBezTo>
                <a:cubicBezTo>
                  <a:pt x="443" y="698"/>
                  <a:pt x="458" y="671"/>
                  <a:pt x="472" y="656"/>
                </a:cubicBezTo>
                <a:cubicBezTo>
                  <a:pt x="476" y="661"/>
                  <a:pt x="480" y="665"/>
                  <a:pt x="484" y="669"/>
                </a:cubicBezTo>
                <a:cubicBezTo>
                  <a:pt x="475" y="718"/>
                  <a:pt x="494" y="775"/>
                  <a:pt x="534" y="815"/>
                </a:cubicBezTo>
                <a:cubicBezTo>
                  <a:pt x="568" y="848"/>
                  <a:pt x="612" y="866"/>
                  <a:pt x="662" y="866"/>
                </a:cubicBezTo>
                <a:cubicBezTo>
                  <a:pt x="684" y="866"/>
                  <a:pt x="707" y="862"/>
                  <a:pt x="730" y="855"/>
                </a:cubicBezTo>
                <a:cubicBezTo>
                  <a:pt x="804" y="833"/>
                  <a:pt x="886" y="790"/>
                  <a:pt x="879" y="657"/>
                </a:cubicBezTo>
                <a:cubicBezTo>
                  <a:pt x="892" y="627"/>
                  <a:pt x="901" y="599"/>
                  <a:pt x="904" y="573"/>
                </a:cubicBezTo>
                <a:cubicBezTo>
                  <a:pt x="927" y="586"/>
                  <a:pt x="938" y="617"/>
                  <a:pt x="942" y="636"/>
                </a:cubicBezTo>
                <a:cubicBezTo>
                  <a:pt x="959" y="713"/>
                  <a:pt x="930" y="831"/>
                  <a:pt x="851" y="893"/>
                </a:cubicBezTo>
                <a:cubicBezTo>
                  <a:pt x="797" y="937"/>
                  <a:pt x="723" y="959"/>
                  <a:pt x="649" y="955"/>
                </a:cubicBezTo>
                <a:cubicBezTo>
                  <a:pt x="576" y="952"/>
                  <a:pt x="513" y="924"/>
                  <a:pt x="475" y="878"/>
                </a:cubicBezTo>
                <a:moveTo>
                  <a:pt x="620" y="724"/>
                </a:moveTo>
                <a:lnTo>
                  <a:pt x="620" y="724"/>
                </a:lnTo>
                <a:cubicBezTo>
                  <a:pt x="621" y="725"/>
                  <a:pt x="621" y="725"/>
                  <a:pt x="622" y="725"/>
                </a:cubicBezTo>
                <a:cubicBezTo>
                  <a:pt x="638" y="739"/>
                  <a:pt x="659" y="748"/>
                  <a:pt x="682" y="748"/>
                </a:cubicBezTo>
                <a:cubicBezTo>
                  <a:pt x="731" y="748"/>
                  <a:pt x="771" y="707"/>
                  <a:pt x="771" y="658"/>
                </a:cubicBezTo>
                <a:cubicBezTo>
                  <a:pt x="771" y="609"/>
                  <a:pt x="731" y="568"/>
                  <a:pt x="682" y="568"/>
                </a:cubicBezTo>
                <a:cubicBezTo>
                  <a:pt x="642" y="568"/>
                  <a:pt x="608" y="594"/>
                  <a:pt x="596" y="630"/>
                </a:cubicBezTo>
                <a:cubicBezTo>
                  <a:pt x="589" y="610"/>
                  <a:pt x="587" y="585"/>
                  <a:pt x="593" y="562"/>
                </a:cubicBezTo>
                <a:cubicBezTo>
                  <a:pt x="604" y="525"/>
                  <a:pt x="634" y="503"/>
                  <a:pt x="681" y="499"/>
                </a:cubicBezTo>
                <a:cubicBezTo>
                  <a:pt x="713" y="496"/>
                  <a:pt x="746" y="508"/>
                  <a:pt x="774" y="532"/>
                </a:cubicBezTo>
                <a:cubicBezTo>
                  <a:pt x="809" y="562"/>
                  <a:pt x="833" y="608"/>
                  <a:pt x="836" y="655"/>
                </a:cubicBezTo>
                <a:cubicBezTo>
                  <a:pt x="843" y="755"/>
                  <a:pt x="794" y="791"/>
                  <a:pt x="718" y="814"/>
                </a:cubicBezTo>
                <a:cubicBezTo>
                  <a:pt x="635" y="839"/>
                  <a:pt x="586" y="806"/>
                  <a:pt x="564" y="785"/>
                </a:cubicBezTo>
                <a:cubicBezTo>
                  <a:pt x="539" y="760"/>
                  <a:pt x="525" y="728"/>
                  <a:pt x="525" y="697"/>
                </a:cubicBezTo>
                <a:cubicBezTo>
                  <a:pt x="560" y="716"/>
                  <a:pt x="598" y="722"/>
                  <a:pt x="620" y="724"/>
                </a:cubicBezTo>
                <a:moveTo>
                  <a:pt x="635" y="658"/>
                </a:moveTo>
                <a:cubicBezTo>
                  <a:pt x="635" y="632"/>
                  <a:pt x="656" y="611"/>
                  <a:pt x="682" y="611"/>
                </a:cubicBezTo>
                <a:cubicBezTo>
                  <a:pt x="707" y="611"/>
                  <a:pt x="728" y="632"/>
                  <a:pt x="728" y="658"/>
                </a:cubicBezTo>
                <a:cubicBezTo>
                  <a:pt x="728" y="684"/>
                  <a:pt x="707" y="705"/>
                  <a:pt x="682" y="705"/>
                </a:cubicBezTo>
                <a:cubicBezTo>
                  <a:pt x="656" y="705"/>
                  <a:pt x="635" y="684"/>
                  <a:pt x="635" y="658"/>
                </a:cubicBezTo>
                <a:moveTo>
                  <a:pt x="664" y="406"/>
                </a:moveTo>
                <a:cubicBezTo>
                  <a:pt x="756" y="413"/>
                  <a:pt x="821" y="442"/>
                  <a:pt x="848" y="488"/>
                </a:cubicBezTo>
                <a:cubicBezTo>
                  <a:pt x="863" y="513"/>
                  <a:pt x="867" y="543"/>
                  <a:pt x="860" y="578"/>
                </a:cubicBezTo>
                <a:cubicBezTo>
                  <a:pt x="847" y="548"/>
                  <a:pt x="827" y="521"/>
                  <a:pt x="802" y="499"/>
                </a:cubicBezTo>
                <a:cubicBezTo>
                  <a:pt x="765" y="468"/>
                  <a:pt x="721" y="453"/>
                  <a:pt x="678" y="457"/>
                </a:cubicBezTo>
                <a:cubicBezTo>
                  <a:pt x="590" y="464"/>
                  <a:pt x="561" y="518"/>
                  <a:pt x="552" y="550"/>
                </a:cubicBezTo>
                <a:cubicBezTo>
                  <a:pt x="541" y="590"/>
                  <a:pt x="548" y="636"/>
                  <a:pt x="568" y="670"/>
                </a:cubicBezTo>
                <a:cubicBezTo>
                  <a:pt x="532" y="657"/>
                  <a:pt x="492" y="631"/>
                  <a:pt x="480" y="580"/>
                </a:cubicBezTo>
                <a:cubicBezTo>
                  <a:pt x="469" y="532"/>
                  <a:pt x="489" y="496"/>
                  <a:pt x="508" y="473"/>
                </a:cubicBezTo>
                <a:cubicBezTo>
                  <a:pt x="545" y="430"/>
                  <a:pt x="610" y="402"/>
                  <a:pt x="664" y="406"/>
                </a:cubicBezTo>
                <a:moveTo>
                  <a:pt x="728" y="267"/>
                </a:moveTo>
                <a:cubicBezTo>
                  <a:pt x="770" y="265"/>
                  <a:pt x="826" y="277"/>
                  <a:pt x="861" y="349"/>
                </a:cubicBezTo>
                <a:cubicBezTo>
                  <a:pt x="888" y="405"/>
                  <a:pt x="924" y="444"/>
                  <a:pt x="953" y="475"/>
                </a:cubicBezTo>
                <a:cubicBezTo>
                  <a:pt x="993" y="518"/>
                  <a:pt x="1012" y="540"/>
                  <a:pt x="1003" y="573"/>
                </a:cubicBezTo>
                <a:cubicBezTo>
                  <a:pt x="998" y="591"/>
                  <a:pt x="984" y="596"/>
                  <a:pt x="975" y="598"/>
                </a:cubicBezTo>
                <a:cubicBezTo>
                  <a:pt x="960" y="561"/>
                  <a:pt x="936" y="537"/>
                  <a:pt x="905" y="527"/>
                </a:cubicBezTo>
                <a:cubicBezTo>
                  <a:pt x="903" y="505"/>
                  <a:pt x="896" y="485"/>
                  <a:pt x="885" y="467"/>
                </a:cubicBezTo>
                <a:cubicBezTo>
                  <a:pt x="852" y="410"/>
                  <a:pt x="779" y="374"/>
                  <a:pt x="679" y="365"/>
                </a:cubicBezTo>
                <a:cubicBezTo>
                  <a:pt x="664" y="343"/>
                  <a:pt x="640" y="328"/>
                  <a:pt x="610" y="321"/>
                </a:cubicBezTo>
                <a:cubicBezTo>
                  <a:pt x="636" y="291"/>
                  <a:pt x="687" y="270"/>
                  <a:pt x="728" y="267"/>
                </a:cubicBezTo>
                <a:moveTo>
                  <a:pt x="397" y="904"/>
                </a:moveTo>
                <a:cubicBezTo>
                  <a:pt x="348" y="861"/>
                  <a:pt x="327" y="774"/>
                  <a:pt x="343" y="678"/>
                </a:cubicBezTo>
                <a:cubicBezTo>
                  <a:pt x="349" y="642"/>
                  <a:pt x="345" y="614"/>
                  <a:pt x="342" y="589"/>
                </a:cubicBezTo>
                <a:cubicBezTo>
                  <a:pt x="338" y="555"/>
                  <a:pt x="335" y="529"/>
                  <a:pt x="353" y="491"/>
                </a:cubicBezTo>
                <a:cubicBezTo>
                  <a:pt x="396" y="404"/>
                  <a:pt x="487" y="361"/>
                  <a:pt x="557" y="358"/>
                </a:cubicBezTo>
                <a:cubicBezTo>
                  <a:pt x="579" y="357"/>
                  <a:pt x="599" y="360"/>
                  <a:pt x="615" y="367"/>
                </a:cubicBezTo>
                <a:cubicBezTo>
                  <a:pt x="562" y="377"/>
                  <a:pt x="510" y="405"/>
                  <a:pt x="476" y="446"/>
                </a:cubicBezTo>
                <a:cubicBezTo>
                  <a:pt x="440" y="488"/>
                  <a:pt x="427" y="539"/>
                  <a:pt x="439" y="590"/>
                </a:cubicBezTo>
                <a:cubicBezTo>
                  <a:pt x="441" y="601"/>
                  <a:pt x="445" y="610"/>
                  <a:pt x="449" y="619"/>
                </a:cubicBezTo>
                <a:cubicBezTo>
                  <a:pt x="424" y="641"/>
                  <a:pt x="403" y="680"/>
                  <a:pt x="395" y="724"/>
                </a:cubicBezTo>
                <a:cubicBezTo>
                  <a:pt x="388" y="762"/>
                  <a:pt x="385" y="837"/>
                  <a:pt x="442" y="906"/>
                </a:cubicBezTo>
                <a:cubicBezTo>
                  <a:pt x="450" y="914"/>
                  <a:pt x="458" y="923"/>
                  <a:pt x="467" y="930"/>
                </a:cubicBezTo>
                <a:cubicBezTo>
                  <a:pt x="441" y="930"/>
                  <a:pt x="417" y="921"/>
                  <a:pt x="397" y="904"/>
                </a:cubicBezTo>
                <a:moveTo>
                  <a:pt x="999" y="292"/>
                </a:moveTo>
                <a:cubicBezTo>
                  <a:pt x="1029" y="305"/>
                  <a:pt x="1053" y="323"/>
                  <a:pt x="1065" y="333"/>
                </a:cubicBezTo>
                <a:cubicBezTo>
                  <a:pt x="1062" y="361"/>
                  <a:pt x="1060" y="433"/>
                  <a:pt x="1099" y="512"/>
                </a:cubicBezTo>
                <a:cubicBezTo>
                  <a:pt x="1128" y="571"/>
                  <a:pt x="1120" y="621"/>
                  <a:pt x="1108" y="653"/>
                </a:cubicBezTo>
                <a:cubicBezTo>
                  <a:pt x="1098" y="681"/>
                  <a:pt x="1083" y="703"/>
                  <a:pt x="1067" y="720"/>
                </a:cubicBezTo>
                <a:cubicBezTo>
                  <a:pt x="1066" y="717"/>
                  <a:pt x="1065" y="715"/>
                  <a:pt x="1064" y="712"/>
                </a:cubicBezTo>
                <a:cubicBezTo>
                  <a:pt x="1050" y="673"/>
                  <a:pt x="1021" y="648"/>
                  <a:pt x="1001" y="634"/>
                </a:cubicBezTo>
                <a:cubicBezTo>
                  <a:pt x="1019" y="626"/>
                  <a:pt x="1037" y="611"/>
                  <a:pt x="1044" y="585"/>
                </a:cubicBezTo>
                <a:cubicBezTo>
                  <a:pt x="1060" y="527"/>
                  <a:pt x="1023" y="487"/>
                  <a:pt x="984" y="446"/>
                </a:cubicBezTo>
                <a:cubicBezTo>
                  <a:pt x="956" y="415"/>
                  <a:pt x="923" y="381"/>
                  <a:pt x="899" y="330"/>
                </a:cubicBezTo>
                <a:cubicBezTo>
                  <a:pt x="892" y="315"/>
                  <a:pt x="882" y="300"/>
                  <a:pt x="872" y="288"/>
                </a:cubicBezTo>
                <a:cubicBezTo>
                  <a:pt x="911" y="271"/>
                  <a:pt x="953" y="273"/>
                  <a:pt x="999" y="292"/>
                </a:cubicBezTo>
                <a:moveTo>
                  <a:pt x="1187" y="244"/>
                </a:moveTo>
                <a:cubicBezTo>
                  <a:pt x="1200" y="317"/>
                  <a:pt x="1176" y="397"/>
                  <a:pt x="1123" y="458"/>
                </a:cubicBezTo>
                <a:cubicBezTo>
                  <a:pt x="1108" y="416"/>
                  <a:pt x="1106" y="379"/>
                  <a:pt x="1106" y="355"/>
                </a:cubicBezTo>
                <a:lnTo>
                  <a:pt x="1139" y="322"/>
                </a:lnTo>
                <a:cubicBezTo>
                  <a:pt x="1147" y="314"/>
                  <a:pt x="1147" y="300"/>
                  <a:pt x="1139" y="292"/>
                </a:cubicBezTo>
                <a:cubicBezTo>
                  <a:pt x="1130" y="284"/>
                  <a:pt x="1117" y="284"/>
                  <a:pt x="1109" y="292"/>
                </a:cubicBezTo>
                <a:lnTo>
                  <a:pt x="1097" y="304"/>
                </a:lnTo>
                <a:cubicBezTo>
                  <a:pt x="1088" y="296"/>
                  <a:pt x="1067" y="279"/>
                  <a:pt x="1039" y="264"/>
                </a:cubicBezTo>
                <a:cubicBezTo>
                  <a:pt x="1087" y="242"/>
                  <a:pt x="1139" y="235"/>
                  <a:pt x="1187" y="244"/>
                </a:cubicBezTo>
                <a:moveTo>
                  <a:pt x="1162" y="849"/>
                </a:moveTo>
                <a:cubicBezTo>
                  <a:pt x="1152" y="855"/>
                  <a:pt x="1125" y="872"/>
                  <a:pt x="1102" y="886"/>
                </a:cubicBezTo>
                <a:cubicBezTo>
                  <a:pt x="1070" y="906"/>
                  <a:pt x="1041" y="923"/>
                  <a:pt x="1018" y="938"/>
                </a:cubicBezTo>
                <a:cubicBezTo>
                  <a:pt x="1018" y="936"/>
                  <a:pt x="1019" y="935"/>
                  <a:pt x="1019" y="933"/>
                </a:cubicBezTo>
                <a:cubicBezTo>
                  <a:pt x="1028" y="903"/>
                  <a:pt x="1036" y="872"/>
                  <a:pt x="1050" y="845"/>
                </a:cubicBezTo>
                <a:cubicBezTo>
                  <a:pt x="1063" y="820"/>
                  <a:pt x="1070" y="795"/>
                  <a:pt x="1072" y="772"/>
                </a:cubicBezTo>
                <a:cubicBezTo>
                  <a:pt x="1097" y="754"/>
                  <a:pt x="1123" y="725"/>
                  <a:pt x="1140" y="688"/>
                </a:cubicBezTo>
                <a:cubicBezTo>
                  <a:pt x="1159" y="726"/>
                  <a:pt x="1181" y="788"/>
                  <a:pt x="1162" y="849"/>
                </a:cubicBezTo>
                <a:moveTo>
                  <a:pt x="1311" y="1280"/>
                </a:moveTo>
                <a:lnTo>
                  <a:pt x="1084" y="1053"/>
                </a:lnTo>
                <a:cubicBezTo>
                  <a:pt x="1093" y="1021"/>
                  <a:pt x="1097" y="979"/>
                  <a:pt x="1087" y="945"/>
                </a:cubicBezTo>
                <a:cubicBezTo>
                  <a:pt x="1100" y="937"/>
                  <a:pt x="1113" y="929"/>
                  <a:pt x="1124" y="922"/>
                </a:cubicBezTo>
                <a:cubicBezTo>
                  <a:pt x="1196" y="878"/>
                  <a:pt x="1196" y="878"/>
                  <a:pt x="1200" y="869"/>
                </a:cubicBezTo>
                <a:cubicBezTo>
                  <a:pt x="1238" y="765"/>
                  <a:pt x="1177" y="662"/>
                  <a:pt x="1158" y="633"/>
                </a:cubicBezTo>
                <a:cubicBezTo>
                  <a:pt x="1165" y="594"/>
                  <a:pt x="1162" y="549"/>
                  <a:pt x="1141" y="502"/>
                </a:cubicBezTo>
                <a:cubicBezTo>
                  <a:pt x="1217" y="424"/>
                  <a:pt x="1249" y="317"/>
                  <a:pt x="1226" y="221"/>
                </a:cubicBezTo>
                <a:cubicBezTo>
                  <a:pt x="1224" y="213"/>
                  <a:pt x="1218" y="207"/>
                  <a:pt x="1210" y="205"/>
                </a:cubicBezTo>
                <a:cubicBezTo>
                  <a:pt x="1138" y="187"/>
                  <a:pt x="1057" y="201"/>
                  <a:pt x="988" y="243"/>
                </a:cubicBezTo>
                <a:cubicBezTo>
                  <a:pt x="956" y="234"/>
                  <a:pt x="924" y="231"/>
                  <a:pt x="894" y="237"/>
                </a:cubicBezTo>
                <a:cubicBezTo>
                  <a:pt x="874" y="174"/>
                  <a:pt x="820" y="141"/>
                  <a:pt x="802" y="134"/>
                </a:cubicBezTo>
                <a:cubicBezTo>
                  <a:pt x="794" y="131"/>
                  <a:pt x="787" y="133"/>
                  <a:pt x="783" y="135"/>
                </a:cubicBezTo>
                <a:cubicBezTo>
                  <a:pt x="763" y="147"/>
                  <a:pt x="738" y="153"/>
                  <a:pt x="714" y="159"/>
                </a:cubicBezTo>
                <a:cubicBezTo>
                  <a:pt x="675" y="168"/>
                  <a:pt x="635" y="178"/>
                  <a:pt x="617" y="210"/>
                </a:cubicBezTo>
                <a:cubicBezTo>
                  <a:pt x="597" y="208"/>
                  <a:pt x="576" y="208"/>
                  <a:pt x="555" y="208"/>
                </a:cubicBezTo>
                <a:cubicBezTo>
                  <a:pt x="536" y="174"/>
                  <a:pt x="513" y="143"/>
                  <a:pt x="485" y="115"/>
                </a:cubicBezTo>
                <a:cubicBezTo>
                  <a:pt x="390" y="20"/>
                  <a:pt x="258" y="-20"/>
                  <a:pt x="139" y="9"/>
                </a:cubicBezTo>
                <a:cubicBezTo>
                  <a:pt x="131" y="11"/>
                  <a:pt x="125" y="17"/>
                  <a:pt x="123" y="24"/>
                </a:cubicBezTo>
                <a:cubicBezTo>
                  <a:pt x="94" y="143"/>
                  <a:pt x="135" y="276"/>
                  <a:pt x="230" y="371"/>
                </a:cubicBezTo>
                <a:cubicBezTo>
                  <a:pt x="231" y="372"/>
                  <a:pt x="233" y="374"/>
                  <a:pt x="235" y="375"/>
                </a:cubicBezTo>
                <a:cubicBezTo>
                  <a:pt x="156" y="362"/>
                  <a:pt x="77" y="374"/>
                  <a:pt x="12" y="410"/>
                </a:cubicBezTo>
                <a:cubicBezTo>
                  <a:pt x="5" y="413"/>
                  <a:pt x="0" y="421"/>
                  <a:pt x="0" y="429"/>
                </a:cubicBezTo>
                <a:cubicBezTo>
                  <a:pt x="2" y="551"/>
                  <a:pt x="74" y="669"/>
                  <a:pt x="190" y="737"/>
                </a:cubicBezTo>
                <a:cubicBezTo>
                  <a:pt x="196" y="741"/>
                  <a:pt x="201" y="744"/>
                  <a:pt x="207" y="747"/>
                </a:cubicBezTo>
                <a:cubicBezTo>
                  <a:pt x="218" y="762"/>
                  <a:pt x="230" y="776"/>
                  <a:pt x="245" y="789"/>
                </a:cubicBezTo>
                <a:cubicBezTo>
                  <a:pt x="243" y="794"/>
                  <a:pt x="242" y="799"/>
                  <a:pt x="240" y="805"/>
                </a:cubicBezTo>
                <a:cubicBezTo>
                  <a:pt x="230" y="856"/>
                  <a:pt x="248" y="915"/>
                  <a:pt x="295" y="980"/>
                </a:cubicBezTo>
                <a:cubicBezTo>
                  <a:pt x="297" y="982"/>
                  <a:pt x="298" y="984"/>
                  <a:pt x="300" y="987"/>
                </a:cubicBezTo>
                <a:lnTo>
                  <a:pt x="211" y="1075"/>
                </a:lnTo>
                <a:cubicBezTo>
                  <a:pt x="203" y="1084"/>
                  <a:pt x="203" y="1097"/>
                  <a:pt x="211" y="1105"/>
                </a:cubicBezTo>
                <a:cubicBezTo>
                  <a:pt x="215" y="1110"/>
                  <a:pt x="221" y="1112"/>
                  <a:pt x="226" y="1112"/>
                </a:cubicBezTo>
                <a:cubicBezTo>
                  <a:pt x="232" y="1112"/>
                  <a:pt x="237" y="1110"/>
                  <a:pt x="242" y="1105"/>
                </a:cubicBezTo>
                <a:lnTo>
                  <a:pt x="322" y="1025"/>
                </a:lnTo>
                <a:cubicBezTo>
                  <a:pt x="329" y="1038"/>
                  <a:pt x="333" y="1050"/>
                  <a:pt x="337" y="1061"/>
                </a:cubicBezTo>
                <a:cubicBezTo>
                  <a:pt x="345" y="1083"/>
                  <a:pt x="352" y="1104"/>
                  <a:pt x="375" y="1127"/>
                </a:cubicBezTo>
                <a:cubicBezTo>
                  <a:pt x="407" y="1159"/>
                  <a:pt x="449" y="1164"/>
                  <a:pt x="494" y="1169"/>
                </a:cubicBezTo>
                <a:cubicBezTo>
                  <a:pt x="509" y="1170"/>
                  <a:pt x="524" y="1172"/>
                  <a:pt x="539" y="1175"/>
                </a:cubicBezTo>
                <a:cubicBezTo>
                  <a:pt x="545" y="1176"/>
                  <a:pt x="551" y="1177"/>
                  <a:pt x="556" y="1178"/>
                </a:cubicBezTo>
                <a:cubicBezTo>
                  <a:pt x="583" y="1183"/>
                  <a:pt x="614" y="1189"/>
                  <a:pt x="646" y="1189"/>
                </a:cubicBezTo>
                <a:cubicBezTo>
                  <a:pt x="697" y="1189"/>
                  <a:pt x="751" y="1174"/>
                  <a:pt x="788" y="1115"/>
                </a:cubicBezTo>
                <a:cubicBezTo>
                  <a:pt x="796" y="1115"/>
                  <a:pt x="804" y="1116"/>
                  <a:pt x="812" y="1116"/>
                </a:cubicBezTo>
                <a:cubicBezTo>
                  <a:pt x="822" y="1116"/>
                  <a:pt x="833" y="1115"/>
                  <a:pt x="844" y="1114"/>
                </a:cubicBezTo>
                <a:cubicBezTo>
                  <a:pt x="856" y="1131"/>
                  <a:pt x="876" y="1139"/>
                  <a:pt x="905" y="1139"/>
                </a:cubicBezTo>
                <a:cubicBezTo>
                  <a:pt x="907" y="1139"/>
                  <a:pt x="909" y="1139"/>
                  <a:pt x="911" y="1139"/>
                </a:cubicBezTo>
                <a:cubicBezTo>
                  <a:pt x="937" y="1138"/>
                  <a:pt x="966" y="1131"/>
                  <a:pt x="994" y="1124"/>
                </a:cubicBezTo>
                <a:cubicBezTo>
                  <a:pt x="1011" y="1120"/>
                  <a:pt x="1028" y="1116"/>
                  <a:pt x="1041" y="1114"/>
                </a:cubicBezTo>
                <a:cubicBezTo>
                  <a:pt x="1051" y="1113"/>
                  <a:pt x="1059" y="1107"/>
                  <a:pt x="1066" y="1096"/>
                </a:cubicBezTo>
                <a:lnTo>
                  <a:pt x="1281" y="1310"/>
                </a:lnTo>
                <a:cubicBezTo>
                  <a:pt x="1285" y="1314"/>
                  <a:pt x="1290" y="1316"/>
                  <a:pt x="1296" y="1316"/>
                </a:cubicBezTo>
                <a:cubicBezTo>
                  <a:pt x="1301" y="1316"/>
                  <a:pt x="1307" y="1314"/>
                  <a:pt x="1311" y="1310"/>
                </a:cubicBezTo>
                <a:cubicBezTo>
                  <a:pt x="1319" y="1302"/>
                  <a:pt x="1319" y="1288"/>
                  <a:pt x="1311" y="128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 name="TextBox 7">
            <a:extLst>
              <a:ext uri="{FF2B5EF4-FFF2-40B4-BE49-F238E27FC236}">
                <a16:creationId xmlns:a16="http://schemas.microsoft.com/office/drawing/2014/main" id="{A281F3F8-9187-EB08-EEAB-DD6FC01A79D3}"/>
              </a:ext>
            </a:extLst>
          </p:cNvPr>
          <p:cNvSpPr txBox="1"/>
          <p:nvPr/>
        </p:nvSpPr>
        <p:spPr>
          <a:xfrm>
            <a:off x="647271" y="1600051"/>
            <a:ext cx="3696129" cy="1569660"/>
          </a:xfrm>
          <a:prstGeom prst="rect">
            <a:avLst/>
          </a:prstGeom>
          <a:noFill/>
        </p:spPr>
        <p:txBody>
          <a:bodyPr wrap="square" rtlCol="0">
            <a:spAutoFit/>
          </a:bodyPr>
          <a:lstStyle/>
          <a:p>
            <a:pPr algn="l"/>
            <a:r>
              <a:rPr lang="en-IN" sz="2000" dirty="0">
                <a:solidFill>
                  <a:schemeClr val="tx1">
                    <a:lumMod val="50000"/>
                  </a:schemeClr>
                </a:solidFill>
                <a:effectLst/>
                <a:latin typeface="Avenir Light" panose="020B0402020203020204" pitchFamily="34" charset="77"/>
              </a:rPr>
              <a:t>Value at Risk (</a:t>
            </a:r>
            <a:r>
              <a:rPr lang="en-IN" sz="2000" dirty="0" err="1">
                <a:solidFill>
                  <a:schemeClr val="tx1">
                    <a:lumMod val="50000"/>
                  </a:schemeClr>
                </a:solidFill>
                <a:effectLst/>
                <a:latin typeface="Avenir Light" panose="020B0402020203020204" pitchFamily="34" charset="77"/>
              </a:rPr>
              <a:t>VaR</a:t>
            </a:r>
            <a:r>
              <a:rPr lang="en-IN" sz="2000" dirty="0">
                <a:solidFill>
                  <a:schemeClr val="tx1">
                    <a:lumMod val="50000"/>
                  </a:schemeClr>
                </a:solidFill>
                <a:effectLst/>
                <a:latin typeface="Avenir Light" panose="020B0402020203020204" pitchFamily="34" charset="77"/>
              </a:rPr>
              <a:t>)</a:t>
            </a:r>
          </a:p>
          <a:p>
            <a:pPr algn="l"/>
            <a:r>
              <a:rPr lang="en-IN" dirty="0" err="1">
                <a:solidFill>
                  <a:schemeClr val="tx1">
                    <a:lumMod val="50000"/>
                  </a:schemeClr>
                </a:solidFill>
                <a:effectLst/>
                <a:highlight>
                  <a:srgbClr val="FFFBF3"/>
                </a:highlight>
                <a:latin typeface="Avenir Light" panose="020B0402020203020204" pitchFamily="34" charset="77"/>
              </a:rPr>
              <a:t>VaR</a:t>
            </a:r>
            <a:r>
              <a:rPr lang="en-IN" dirty="0">
                <a:solidFill>
                  <a:schemeClr val="tx1">
                    <a:lumMod val="50000"/>
                  </a:schemeClr>
                </a:solidFill>
                <a:effectLst/>
                <a:highlight>
                  <a:srgbClr val="FFFBF3"/>
                </a:highlight>
                <a:latin typeface="Avenir Light" panose="020B0402020203020204" pitchFamily="34" charset="77"/>
              </a:rPr>
              <a:t> quantifies the maximum potential loss of an investment or portfolio within a specified time frame and with a certain level of confidence.</a:t>
            </a:r>
          </a:p>
          <a:p>
            <a:pPr algn="l"/>
            <a:endParaRPr lang="en-IN" sz="2000" dirty="0">
              <a:solidFill>
                <a:schemeClr val="tx1">
                  <a:lumMod val="50000"/>
                </a:schemeClr>
              </a:solidFill>
              <a:effectLst/>
              <a:latin typeface="Avenir Light" panose="020B0402020203020204" pitchFamily="34" charset="77"/>
            </a:endParaRPr>
          </a:p>
        </p:txBody>
      </p:sp>
      <p:sp>
        <p:nvSpPr>
          <p:cNvPr id="3" name="TextBox 2">
            <a:extLst>
              <a:ext uri="{FF2B5EF4-FFF2-40B4-BE49-F238E27FC236}">
                <a16:creationId xmlns:a16="http://schemas.microsoft.com/office/drawing/2014/main" id="{A0BFC4DD-6F38-62EA-2230-15C16C09A18A}"/>
              </a:ext>
            </a:extLst>
          </p:cNvPr>
          <p:cNvSpPr txBox="1"/>
          <p:nvPr/>
        </p:nvSpPr>
        <p:spPr>
          <a:xfrm>
            <a:off x="4909456" y="1578131"/>
            <a:ext cx="3831773" cy="1477328"/>
          </a:xfrm>
          <a:prstGeom prst="rect">
            <a:avLst/>
          </a:prstGeom>
          <a:noFill/>
        </p:spPr>
        <p:txBody>
          <a:bodyPr wrap="square" rtlCol="0">
            <a:spAutoFit/>
          </a:bodyPr>
          <a:lstStyle/>
          <a:p>
            <a:pPr algn="l"/>
            <a:r>
              <a:rPr lang="en-IN" sz="2000" dirty="0">
                <a:solidFill>
                  <a:schemeClr val="tx1">
                    <a:lumMod val="50000"/>
                  </a:schemeClr>
                </a:solidFill>
                <a:effectLst/>
                <a:latin typeface="Avenir Light" panose="020B0402020203020204" pitchFamily="34" charset="77"/>
              </a:rPr>
              <a:t>Conditional Value-at-Risk (</a:t>
            </a:r>
            <a:r>
              <a:rPr lang="en-IN" sz="2000" dirty="0" err="1">
                <a:solidFill>
                  <a:schemeClr val="tx1">
                    <a:lumMod val="50000"/>
                  </a:schemeClr>
                </a:solidFill>
                <a:effectLst/>
                <a:latin typeface="Avenir Light" panose="020B0402020203020204" pitchFamily="34" charset="77"/>
              </a:rPr>
              <a:t>CVaR</a:t>
            </a:r>
            <a:r>
              <a:rPr lang="en-IN" sz="2000" dirty="0">
                <a:solidFill>
                  <a:schemeClr val="tx1">
                    <a:lumMod val="50000"/>
                  </a:schemeClr>
                </a:solidFill>
                <a:effectLst/>
                <a:latin typeface="Avenir Light" panose="020B0402020203020204" pitchFamily="34" charset="77"/>
              </a:rPr>
              <a:t>) </a:t>
            </a:r>
          </a:p>
          <a:p>
            <a:pPr algn="l"/>
            <a:r>
              <a:rPr lang="en-IN" dirty="0">
                <a:solidFill>
                  <a:schemeClr val="tx1">
                    <a:lumMod val="50000"/>
                  </a:schemeClr>
                </a:solidFill>
                <a:effectLst/>
                <a:latin typeface="Avenir Light" panose="020B0402020203020204" pitchFamily="34" charset="77"/>
              </a:rPr>
              <a:t>Also known as expected shortfall, </a:t>
            </a:r>
            <a:r>
              <a:rPr lang="en-IN" dirty="0" err="1">
                <a:solidFill>
                  <a:schemeClr val="tx1">
                    <a:lumMod val="50000"/>
                  </a:schemeClr>
                </a:solidFill>
                <a:effectLst/>
                <a:latin typeface="Avenir Light" panose="020B0402020203020204" pitchFamily="34" charset="77"/>
              </a:rPr>
              <a:t>CVaR</a:t>
            </a:r>
            <a:r>
              <a:rPr lang="en-IN" dirty="0">
                <a:solidFill>
                  <a:schemeClr val="tx1">
                    <a:lumMod val="50000"/>
                  </a:schemeClr>
                </a:solidFill>
                <a:effectLst/>
                <a:latin typeface="Avenir Light" panose="020B0402020203020204" pitchFamily="34" charset="77"/>
              </a:rPr>
              <a:t> measures the expected loss of an investment portfolio in the worst-case scenarios beyond a certain confidence level.</a:t>
            </a:r>
          </a:p>
          <a:p>
            <a:endParaRPr lang="en-US" dirty="0"/>
          </a:p>
        </p:txBody>
      </p:sp>
    </p:spTree>
    <p:extLst>
      <p:ext uri="{BB962C8B-B14F-4D97-AF65-F5344CB8AC3E}">
        <p14:creationId xmlns:p14="http://schemas.microsoft.com/office/powerpoint/2010/main" val="1028306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548640" y="476640"/>
            <a:ext cx="1234440" cy="7740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VaR</a:t>
            </a:r>
            <a:endParaRPr dirty="0"/>
          </a:p>
        </p:txBody>
      </p:sp>
      <p:sp>
        <p:nvSpPr>
          <p:cNvPr id="328" name="Google Shape;328;p32"/>
          <p:cNvSpPr/>
          <p:nvPr/>
        </p:nvSpPr>
        <p:spPr>
          <a:xfrm>
            <a:off x="3169668" y="1466400"/>
            <a:ext cx="474120" cy="473760"/>
          </a:xfrm>
          <a:custGeom>
            <a:avLst/>
            <a:gdLst/>
            <a:ahLst/>
            <a:cxnLst/>
            <a:rect l="l" t="t" r="r" b="b"/>
            <a:pathLst>
              <a:path w="1317" h="1316" extrusionOk="0">
                <a:moveTo>
                  <a:pt x="1031" y="1073"/>
                </a:moveTo>
                <a:cubicBezTo>
                  <a:pt x="1016" y="1075"/>
                  <a:pt x="1001" y="1079"/>
                  <a:pt x="984" y="1083"/>
                </a:cubicBezTo>
                <a:cubicBezTo>
                  <a:pt x="959" y="1089"/>
                  <a:pt x="925" y="1097"/>
                  <a:pt x="902" y="1096"/>
                </a:cubicBezTo>
                <a:cubicBezTo>
                  <a:pt x="915" y="1090"/>
                  <a:pt x="929" y="1082"/>
                  <a:pt x="944" y="1072"/>
                </a:cubicBezTo>
                <a:cubicBezTo>
                  <a:pt x="968" y="1056"/>
                  <a:pt x="983" y="1033"/>
                  <a:pt x="995" y="1006"/>
                </a:cubicBezTo>
                <a:cubicBezTo>
                  <a:pt x="1003" y="999"/>
                  <a:pt x="1024" y="985"/>
                  <a:pt x="1049" y="969"/>
                </a:cubicBezTo>
                <a:cubicBezTo>
                  <a:pt x="1055" y="1008"/>
                  <a:pt x="1040" y="1060"/>
                  <a:pt x="1031" y="1073"/>
                </a:cubicBezTo>
                <a:moveTo>
                  <a:pt x="745" y="1066"/>
                </a:moveTo>
                <a:cubicBezTo>
                  <a:pt x="706" y="1060"/>
                  <a:pt x="662" y="1053"/>
                  <a:pt x="608" y="1060"/>
                </a:cubicBezTo>
                <a:cubicBezTo>
                  <a:pt x="535" y="1070"/>
                  <a:pt x="496" y="1013"/>
                  <a:pt x="482" y="973"/>
                </a:cubicBezTo>
                <a:cubicBezTo>
                  <a:pt x="494" y="972"/>
                  <a:pt x="507" y="970"/>
                  <a:pt x="520" y="966"/>
                </a:cubicBezTo>
                <a:cubicBezTo>
                  <a:pt x="557" y="985"/>
                  <a:pt x="600" y="996"/>
                  <a:pt x="646" y="998"/>
                </a:cubicBezTo>
                <a:cubicBezTo>
                  <a:pt x="653" y="998"/>
                  <a:pt x="659" y="999"/>
                  <a:pt x="665" y="999"/>
                </a:cubicBezTo>
                <a:cubicBezTo>
                  <a:pt x="743" y="999"/>
                  <a:pt x="820" y="973"/>
                  <a:pt x="878" y="927"/>
                </a:cubicBezTo>
                <a:cubicBezTo>
                  <a:pt x="956" y="864"/>
                  <a:pt x="990" y="762"/>
                  <a:pt x="989" y="678"/>
                </a:cubicBezTo>
                <a:cubicBezTo>
                  <a:pt x="1002" y="689"/>
                  <a:pt x="1017" y="705"/>
                  <a:pt x="1024" y="727"/>
                </a:cubicBezTo>
                <a:cubicBezTo>
                  <a:pt x="1034" y="756"/>
                  <a:pt x="1030" y="789"/>
                  <a:pt x="1012" y="826"/>
                </a:cubicBezTo>
                <a:cubicBezTo>
                  <a:pt x="996" y="857"/>
                  <a:pt x="987" y="890"/>
                  <a:pt x="978" y="921"/>
                </a:cubicBezTo>
                <a:cubicBezTo>
                  <a:pt x="964" y="972"/>
                  <a:pt x="952" y="1015"/>
                  <a:pt x="920" y="1037"/>
                </a:cubicBezTo>
                <a:cubicBezTo>
                  <a:pt x="853" y="1083"/>
                  <a:pt x="805" y="1075"/>
                  <a:pt x="745" y="1066"/>
                </a:cubicBezTo>
                <a:moveTo>
                  <a:pt x="564" y="1136"/>
                </a:moveTo>
                <a:cubicBezTo>
                  <a:pt x="558" y="1135"/>
                  <a:pt x="552" y="1134"/>
                  <a:pt x="547" y="1133"/>
                </a:cubicBezTo>
                <a:cubicBezTo>
                  <a:pt x="530" y="1130"/>
                  <a:pt x="514" y="1128"/>
                  <a:pt x="499" y="1126"/>
                </a:cubicBezTo>
                <a:cubicBezTo>
                  <a:pt x="460" y="1122"/>
                  <a:pt x="427" y="1118"/>
                  <a:pt x="406" y="1097"/>
                </a:cubicBezTo>
                <a:cubicBezTo>
                  <a:pt x="389" y="1081"/>
                  <a:pt x="384" y="1067"/>
                  <a:pt x="377" y="1046"/>
                </a:cubicBezTo>
                <a:cubicBezTo>
                  <a:pt x="369" y="1023"/>
                  <a:pt x="359" y="995"/>
                  <a:pt x="330" y="955"/>
                </a:cubicBezTo>
                <a:cubicBezTo>
                  <a:pt x="291" y="901"/>
                  <a:pt x="274" y="852"/>
                  <a:pt x="282" y="813"/>
                </a:cubicBezTo>
                <a:cubicBezTo>
                  <a:pt x="285" y="799"/>
                  <a:pt x="291" y="788"/>
                  <a:pt x="297" y="780"/>
                </a:cubicBezTo>
                <a:cubicBezTo>
                  <a:pt x="305" y="845"/>
                  <a:pt x="330" y="901"/>
                  <a:pt x="369" y="936"/>
                </a:cubicBezTo>
                <a:cubicBezTo>
                  <a:pt x="389" y="953"/>
                  <a:pt x="412" y="964"/>
                  <a:pt x="436" y="970"/>
                </a:cubicBezTo>
                <a:cubicBezTo>
                  <a:pt x="445" y="1006"/>
                  <a:pt x="465" y="1041"/>
                  <a:pt x="492" y="1065"/>
                </a:cubicBezTo>
                <a:cubicBezTo>
                  <a:pt x="525" y="1096"/>
                  <a:pt x="567" y="1109"/>
                  <a:pt x="613" y="1103"/>
                </a:cubicBezTo>
                <a:cubicBezTo>
                  <a:pt x="661" y="1096"/>
                  <a:pt x="701" y="1102"/>
                  <a:pt x="739" y="1108"/>
                </a:cubicBezTo>
                <a:lnTo>
                  <a:pt x="740" y="1108"/>
                </a:lnTo>
                <a:cubicBezTo>
                  <a:pt x="694" y="1161"/>
                  <a:pt x="625" y="1148"/>
                  <a:pt x="564" y="1136"/>
                </a:cubicBezTo>
                <a:moveTo>
                  <a:pt x="206" y="638"/>
                </a:moveTo>
                <a:cubicBezTo>
                  <a:pt x="228" y="617"/>
                  <a:pt x="233" y="589"/>
                  <a:pt x="239" y="564"/>
                </a:cubicBezTo>
                <a:cubicBezTo>
                  <a:pt x="243" y="541"/>
                  <a:pt x="248" y="524"/>
                  <a:pt x="259" y="511"/>
                </a:cubicBezTo>
                <a:cubicBezTo>
                  <a:pt x="264" y="541"/>
                  <a:pt x="278" y="568"/>
                  <a:pt x="300" y="594"/>
                </a:cubicBezTo>
                <a:lnTo>
                  <a:pt x="300" y="594"/>
                </a:lnTo>
                <a:cubicBezTo>
                  <a:pt x="302" y="617"/>
                  <a:pt x="305" y="641"/>
                  <a:pt x="301" y="671"/>
                </a:cubicBezTo>
                <a:cubicBezTo>
                  <a:pt x="298" y="689"/>
                  <a:pt x="296" y="706"/>
                  <a:pt x="295" y="724"/>
                </a:cubicBezTo>
                <a:cubicBezTo>
                  <a:pt x="286" y="730"/>
                  <a:pt x="275" y="739"/>
                  <a:pt x="266" y="750"/>
                </a:cubicBezTo>
                <a:cubicBezTo>
                  <a:pt x="227" y="713"/>
                  <a:pt x="211" y="661"/>
                  <a:pt x="206" y="638"/>
                </a:cubicBezTo>
                <a:moveTo>
                  <a:pt x="43" y="441"/>
                </a:moveTo>
                <a:cubicBezTo>
                  <a:pt x="109" y="410"/>
                  <a:pt x="187" y="404"/>
                  <a:pt x="263" y="425"/>
                </a:cubicBezTo>
                <a:cubicBezTo>
                  <a:pt x="260" y="436"/>
                  <a:pt x="258" y="448"/>
                  <a:pt x="257" y="459"/>
                </a:cubicBezTo>
                <a:cubicBezTo>
                  <a:pt x="257" y="460"/>
                  <a:pt x="257" y="460"/>
                  <a:pt x="257" y="460"/>
                </a:cubicBezTo>
                <a:cubicBezTo>
                  <a:pt x="230" y="473"/>
                  <a:pt x="216" y="493"/>
                  <a:pt x="208" y="514"/>
                </a:cubicBezTo>
                <a:lnTo>
                  <a:pt x="155" y="482"/>
                </a:lnTo>
                <a:cubicBezTo>
                  <a:pt x="145" y="476"/>
                  <a:pt x="132" y="480"/>
                  <a:pt x="126" y="490"/>
                </a:cubicBezTo>
                <a:cubicBezTo>
                  <a:pt x="120" y="500"/>
                  <a:pt x="123" y="513"/>
                  <a:pt x="134" y="519"/>
                </a:cubicBezTo>
                <a:lnTo>
                  <a:pt x="197" y="556"/>
                </a:lnTo>
                <a:cubicBezTo>
                  <a:pt x="191" y="584"/>
                  <a:pt x="187" y="601"/>
                  <a:pt x="171" y="612"/>
                </a:cubicBezTo>
                <a:cubicBezTo>
                  <a:pt x="165" y="616"/>
                  <a:pt x="162" y="622"/>
                  <a:pt x="161" y="629"/>
                </a:cubicBezTo>
                <a:cubicBezTo>
                  <a:pt x="161" y="633"/>
                  <a:pt x="164" y="650"/>
                  <a:pt x="171" y="673"/>
                </a:cubicBezTo>
                <a:cubicBezTo>
                  <a:pt x="96" y="614"/>
                  <a:pt x="49" y="529"/>
                  <a:pt x="43" y="441"/>
                </a:cubicBezTo>
                <a:moveTo>
                  <a:pt x="162" y="47"/>
                </a:moveTo>
                <a:cubicBezTo>
                  <a:pt x="263" y="28"/>
                  <a:pt x="374" y="64"/>
                  <a:pt x="455" y="145"/>
                </a:cubicBezTo>
                <a:cubicBezTo>
                  <a:pt x="475" y="165"/>
                  <a:pt x="492" y="187"/>
                  <a:pt x="507" y="211"/>
                </a:cubicBezTo>
                <a:cubicBezTo>
                  <a:pt x="465" y="214"/>
                  <a:pt x="431" y="219"/>
                  <a:pt x="422" y="221"/>
                </a:cubicBezTo>
                <a:cubicBezTo>
                  <a:pt x="419" y="221"/>
                  <a:pt x="416" y="223"/>
                  <a:pt x="413" y="225"/>
                </a:cubicBezTo>
                <a:cubicBezTo>
                  <a:pt x="412" y="226"/>
                  <a:pt x="403" y="233"/>
                  <a:pt x="389" y="245"/>
                </a:cubicBezTo>
                <a:lnTo>
                  <a:pt x="260" y="115"/>
                </a:lnTo>
                <a:cubicBezTo>
                  <a:pt x="252" y="107"/>
                  <a:pt x="238" y="107"/>
                  <a:pt x="230" y="115"/>
                </a:cubicBezTo>
                <a:cubicBezTo>
                  <a:pt x="221" y="124"/>
                  <a:pt x="221" y="137"/>
                  <a:pt x="230" y="145"/>
                </a:cubicBezTo>
                <a:lnTo>
                  <a:pt x="359" y="274"/>
                </a:lnTo>
                <a:cubicBezTo>
                  <a:pt x="335" y="298"/>
                  <a:pt x="309" y="330"/>
                  <a:pt x="288" y="366"/>
                </a:cubicBezTo>
                <a:cubicBezTo>
                  <a:pt x="278" y="358"/>
                  <a:pt x="269" y="350"/>
                  <a:pt x="260" y="340"/>
                </a:cubicBezTo>
                <a:cubicBezTo>
                  <a:pt x="179" y="260"/>
                  <a:pt x="142" y="148"/>
                  <a:pt x="162" y="47"/>
                </a:cubicBezTo>
                <a:moveTo>
                  <a:pt x="627" y="254"/>
                </a:moveTo>
                <a:cubicBezTo>
                  <a:pt x="598" y="270"/>
                  <a:pt x="575" y="292"/>
                  <a:pt x="562" y="316"/>
                </a:cubicBezTo>
                <a:cubicBezTo>
                  <a:pt x="560" y="316"/>
                  <a:pt x="558" y="316"/>
                  <a:pt x="556" y="316"/>
                </a:cubicBezTo>
                <a:cubicBezTo>
                  <a:pt x="472" y="319"/>
                  <a:pt x="366" y="369"/>
                  <a:pt x="315" y="473"/>
                </a:cubicBezTo>
                <a:cubicBezTo>
                  <a:pt x="309" y="485"/>
                  <a:pt x="304" y="497"/>
                  <a:pt x="302" y="508"/>
                </a:cubicBezTo>
                <a:cubicBezTo>
                  <a:pt x="298" y="494"/>
                  <a:pt x="297" y="479"/>
                  <a:pt x="299" y="464"/>
                </a:cubicBezTo>
                <a:cubicBezTo>
                  <a:pt x="309" y="368"/>
                  <a:pt x="413" y="280"/>
                  <a:pt x="435" y="262"/>
                </a:cubicBezTo>
                <a:cubicBezTo>
                  <a:pt x="490" y="253"/>
                  <a:pt x="572" y="246"/>
                  <a:pt x="627" y="254"/>
                </a:cubicBezTo>
                <a:moveTo>
                  <a:pt x="724" y="200"/>
                </a:moveTo>
                <a:cubicBezTo>
                  <a:pt x="747" y="194"/>
                  <a:pt x="772" y="188"/>
                  <a:pt x="794" y="178"/>
                </a:cubicBezTo>
                <a:cubicBezTo>
                  <a:pt x="808" y="186"/>
                  <a:pt x="840" y="209"/>
                  <a:pt x="854" y="249"/>
                </a:cubicBezTo>
                <a:cubicBezTo>
                  <a:pt x="849" y="251"/>
                  <a:pt x="844" y="254"/>
                  <a:pt x="839" y="256"/>
                </a:cubicBezTo>
                <a:cubicBezTo>
                  <a:pt x="807" y="234"/>
                  <a:pt x="768" y="222"/>
                  <a:pt x="725" y="225"/>
                </a:cubicBezTo>
                <a:cubicBezTo>
                  <a:pt x="714" y="225"/>
                  <a:pt x="702" y="227"/>
                  <a:pt x="691" y="230"/>
                </a:cubicBezTo>
                <a:cubicBezTo>
                  <a:pt x="684" y="226"/>
                  <a:pt x="676" y="222"/>
                  <a:pt x="667" y="219"/>
                </a:cubicBezTo>
                <a:cubicBezTo>
                  <a:pt x="680" y="211"/>
                  <a:pt x="702" y="206"/>
                  <a:pt x="724" y="200"/>
                </a:cubicBezTo>
                <a:moveTo>
                  <a:pt x="475" y="878"/>
                </a:moveTo>
                <a:cubicBezTo>
                  <a:pt x="429" y="823"/>
                  <a:pt x="431" y="763"/>
                  <a:pt x="437" y="732"/>
                </a:cubicBezTo>
                <a:cubicBezTo>
                  <a:pt x="443" y="698"/>
                  <a:pt x="458" y="671"/>
                  <a:pt x="472" y="656"/>
                </a:cubicBezTo>
                <a:cubicBezTo>
                  <a:pt x="476" y="661"/>
                  <a:pt x="480" y="665"/>
                  <a:pt x="484" y="669"/>
                </a:cubicBezTo>
                <a:cubicBezTo>
                  <a:pt x="475" y="718"/>
                  <a:pt x="494" y="775"/>
                  <a:pt x="534" y="815"/>
                </a:cubicBezTo>
                <a:cubicBezTo>
                  <a:pt x="568" y="848"/>
                  <a:pt x="612" y="866"/>
                  <a:pt x="662" y="866"/>
                </a:cubicBezTo>
                <a:cubicBezTo>
                  <a:pt x="684" y="866"/>
                  <a:pt x="707" y="862"/>
                  <a:pt x="730" y="855"/>
                </a:cubicBezTo>
                <a:cubicBezTo>
                  <a:pt x="804" y="833"/>
                  <a:pt x="886" y="790"/>
                  <a:pt x="879" y="657"/>
                </a:cubicBezTo>
                <a:cubicBezTo>
                  <a:pt x="892" y="627"/>
                  <a:pt x="901" y="599"/>
                  <a:pt x="904" y="573"/>
                </a:cubicBezTo>
                <a:cubicBezTo>
                  <a:pt x="927" y="586"/>
                  <a:pt x="938" y="617"/>
                  <a:pt x="942" y="636"/>
                </a:cubicBezTo>
                <a:cubicBezTo>
                  <a:pt x="959" y="713"/>
                  <a:pt x="930" y="831"/>
                  <a:pt x="851" y="893"/>
                </a:cubicBezTo>
                <a:cubicBezTo>
                  <a:pt x="797" y="937"/>
                  <a:pt x="723" y="959"/>
                  <a:pt x="649" y="955"/>
                </a:cubicBezTo>
                <a:cubicBezTo>
                  <a:pt x="576" y="952"/>
                  <a:pt x="513" y="924"/>
                  <a:pt x="475" y="878"/>
                </a:cubicBezTo>
                <a:moveTo>
                  <a:pt x="620" y="724"/>
                </a:moveTo>
                <a:lnTo>
                  <a:pt x="620" y="724"/>
                </a:lnTo>
                <a:cubicBezTo>
                  <a:pt x="621" y="725"/>
                  <a:pt x="621" y="725"/>
                  <a:pt x="622" y="725"/>
                </a:cubicBezTo>
                <a:cubicBezTo>
                  <a:pt x="638" y="739"/>
                  <a:pt x="659" y="748"/>
                  <a:pt x="682" y="748"/>
                </a:cubicBezTo>
                <a:cubicBezTo>
                  <a:pt x="731" y="748"/>
                  <a:pt x="771" y="707"/>
                  <a:pt x="771" y="658"/>
                </a:cubicBezTo>
                <a:cubicBezTo>
                  <a:pt x="771" y="609"/>
                  <a:pt x="731" y="568"/>
                  <a:pt x="682" y="568"/>
                </a:cubicBezTo>
                <a:cubicBezTo>
                  <a:pt x="642" y="568"/>
                  <a:pt x="608" y="594"/>
                  <a:pt x="596" y="630"/>
                </a:cubicBezTo>
                <a:cubicBezTo>
                  <a:pt x="589" y="610"/>
                  <a:pt x="587" y="585"/>
                  <a:pt x="593" y="562"/>
                </a:cubicBezTo>
                <a:cubicBezTo>
                  <a:pt x="604" y="525"/>
                  <a:pt x="634" y="503"/>
                  <a:pt x="681" y="499"/>
                </a:cubicBezTo>
                <a:cubicBezTo>
                  <a:pt x="713" y="496"/>
                  <a:pt x="746" y="508"/>
                  <a:pt x="774" y="532"/>
                </a:cubicBezTo>
                <a:cubicBezTo>
                  <a:pt x="809" y="562"/>
                  <a:pt x="833" y="608"/>
                  <a:pt x="836" y="655"/>
                </a:cubicBezTo>
                <a:cubicBezTo>
                  <a:pt x="843" y="755"/>
                  <a:pt x="794" y="791"/>
                  <a:pt x="718" y="814"/>
                </a:cubicBezTo>
                <a:cubicBezTo>
                  <a:pt x="635" y="839"/>
                  <a:pt x="586" y="806"/>
                  <a:pt x="564" y="785"/>
                </a:cubicBezTo>
                <a:cubicBezTo>
                  <a:pt x="539" y="760"/>
                  <a:pt x="525" y="728"/>
                  <a:pt x="525" y="697"/>
                </a:cubicBezTo>
                <a:cubicBezTo>
                  <a:pt x="560" y="716"/>
                  <a:pt x="598" y="722"/>
                  <a:pt x="620" y="724"/>
                </a:cubicBezTo>
                <a:moveTo>
                  <a:pt x="635" y="658"/>
                </a:moveTo>
                <a:cubicBezTo>
                  <a:pt x="635" y="632"/>
                  <a:pt x="656" y="611"/>
                  <a:pt x="682" y="611"/>
                </a:cubicBezTo>
                <a:cubicBezTo>
                  <a:pt x="707" y="611"/>
                  <a:pt x="728" y="632"/>
                  <a:pt x="728" y="658"/>
                </a:cubicBezTo>
                <a:cubicBezTo>
                  <a:pt x="728" y="684"/>
                  <a:pt x="707" y="705"/>
                  <a:pt x="682" y="705"/>
                </a:cubicBezTo>
                <a:cubicBezTo>
                  <a:pt x="656" y="705"/>
                  <a:pt x="635" y="684"/>
                  <a:pt x="635" y="658"/>
                </a:cubicBezTo>
                <a:moveTo>
                  <a:pt x="664" y="406"/>
                </a:moveTo>
                <a:cubicBezTo>
                  <a:pt x="756" y="413"/>
                  <a:pt x="821" y="442"/>
                  <a:pt x="848" y="488"/>
                </a:cubicBezTo>
                <a:cubicBezTo>
                  <a:pt x="863" y="513"/>
                  <a:pt x="867" y="543"/>
                  <a:pt x="860" y="578"/>
                </a:cubicBezTo>
                <a:cubicBezTo>
                  <a:pt x="847" y="548"/>
                  <a:pt x="827" y="521"/>
                  <a:pt x="802" y="499"/>
                </a:cubicBezTo>
                <a:cubicBezTo>
                  <a:pt x="765" y="468"/>
                  <a:pt x="721" y="453"/>
                  <a:pt x="678" y="457"/>
                </a:cubicBezTo>
                <a:cubicBezTo>
                  <a:pt x="590" y="464"/>
                  <a:pt x="561" y="518"/>
                  <a:pt x="552" y="550"/>
                </a:cubicBezTo>
                <a:cubicBezTo>
                  <a:pt x="541" y="590"/>
                  <a:pt x="548" y="636"/>
                  <a:pt x="568" y="670"/>
                </a:cubicBezTo>
                <a:cubicBezTo>
                  <a:pt x="532" y="657"/>
                  <a:pt x="492" y="631"/>
                  <a:pt x="480" y="580"/>
                </a:cubicBezTo>
                <a:cubicBezTo>
                  <a:pt x="469" y="532"/>
                  <a:pt x="489" y="496"/>
                  <a:pt x="508" y="473"/>
                </a:cubicBezTo>
                <a:cubicBezTo>
                  <a:pt x="545" y="430"/>
                  <a:pt x="610" y="402"/>
                  <a:pt x="664" y="406"/>
                </a:cubicBezTo>
                <a:moveTo>
                  <a:pt x="728" y="267"/>
                </a:moveTo>
                <a:cubicBezTo>
                  <a:pt x="770" y="265"/>
                  <a:pt x="826" y="277"/>
                  <a:pt x="861" y="349"/>
                </a:cubicBezTo>
                <a:cubicBezTo>
                  <a:pt x="888" y="405"/>
                  <a:pt x="924" y="444"/>
                  <a:pt x="953" y="475"/>
                </a:cubicBezTo>
                <a:cubicBezTo>
                  <a:pt x="993" y="518"/>
                  <a:pt x="1012" y="540"/>
                  <a:pt x="1003" y="573"/>
                </a:cubicBezTo>
                <a:cubicBezTo>
                  <a:pt x="998" y="591"/>
                  <a:pt x="984" y="596"/>
                  <a:pt x="975" y="598"/>
                </a:cubicBezTo>
                <a:cubicBezTo>
                  <a:pt x="960" y="561"/>
                  <a:pt x="936" y="537"/>
                  <a:pt x="905" y="527"/>
                </a:cubicBezTo>
                <a:cubicBezTo>
                  <a:pt x="903" y="505"/>
                  <a:pt x="896" y="485"/>
                  <a:pt x="885" y="467"/>
                </a:cubicBezTo>
                <a:cubicBezTo>
                  <a:pt x="852" y="410"/>
                  <a:pt x="779" y="374"/>
                  <a:pt x="679" y="365"/>
                </a:cubicBezTo>
                <a:cubicBezTo>
                  <a:pt x="664" y="343"/>
                  <a:pt x="640" y="328"/>
                  <a:pt x="610" y="321"/>
                </a:cubicBezTo>
                <a:cubicBezTo>
                  <a:pt x="636" y="291"/>
                  <a:pt x="687" y="270"/>
                  <a:pt x="728" y="267"/>
                </a:cubicBezTo>
                <a:moveTo>
                  <a:pt x="397" y="904"/>
                </a:moveTo>
                <a:cubicBezTo>
                  <a:pt x="348" y="861"/>
                  <a:pt x="327" y="774"/>
                  <a:pt x="343" y="678"/>
                </a:cubicBezTo>
                <a:cubicBezTo>
                  <a:pt x="349" y="642"/>
                  <a:pt x="345" y="614"/>
                  <a:pt x="342" y="589"/>
                </a:cubicBezTo>
                <a:cubicBezTo>
                  <a:pt x="338" y="555"/>
                  <a:pt x="335" y="529"/>
                  <a:pt x="353" y="491"/>
                </a:cubicBezTo>
                <a:cubicBezTo>
                  <a:pt x="396" y="404"/>
                  <a:pt x="487" y="361"/>
                  <a:pt x="557" y="358"/>
                </a:cubicBezTo>
                <a:cubicBezTo>
                  <a:pt x="579" y="357"/>
                  <a:pt x="599" y="360"/>
                  <a:pt x="615" y="367"/>
                </a:cubicBezTo>
                <a:cubicBezTo>
                  <a:pt x="562" y="377"/>
                  <a:pt x="510" y="405"/>
                  <a:pt x="476" y="446"/>
                </a:cubicBezTo>
                <a:cubicBezTo>
                  <a:pt x="440" y="488"/>
                  <a:pt x="427" y="539"/>
                  <a:pt x="439" y="590"/>
                </a:cubicBezTo>
                <a:cubicBezTo>
                  <a:pt x="441" y="601"/>
                  <a:pt x="445" y="610"/>
                  <a:pt x="449" y="619"/>
                </a:cubicBezTo>
                <a:cubicBezTo>
                  <a:pt x="424" y="641"/>
                  <a:pt x="403" y="680"/>
                  <a:pt x="395" y="724"/>
                </a:cubicBezTo>
                <a:cubicBezTo>
                  <a:pt x="388" y="762"/>
                  <a:pt x="385" y="837"/>
                  <a:pt x="442" y="906"/>
                </a:cubicBezTo>
                <a:cubicBezTo>
                  <a:pt x="450" y="914"/>
                  <a:pt x="458" y="923"/>
                  <a:pt x="467" y="930"/>
                </a:cubicBezTo>
                <a:cubicBezTo>
                  <a:pt x="441" y="930"/>
                  <a:pt x="417" y="921"/>
                  <a:pt x="397" y="904"/>
                </a:cubicBezTo>
                <a:moveTo>
                  <a:pt x="999" y="292"/>
                </a:moveTo>
                <a:cubicBezTo>
                  <a:pt x="1029" y="305"/>
                  <a:pt x="1053" y="323"/>
                  <a:pt x="1065" y="333"/>
                </a:cubicBezTo>
                <a:cubicBezTo>
                  <a:pt x="1062" y="361"/>
                  <a:pt x="1060" y="433"/>
                  <a:pt x="1099" y="512"/>
                </a:cubicBezTo>
                <a:cubicBezTo>
                  <a:pt x="1128" y="571"/>
                  <a:pt x="1120" y="621"/>
                  <a:pt x="1108" y="653"/>
                </a:cubicBezTo>
                <a:cubicBezTo>
                  <a:pt x="1098" y="681"/>
                  <a:pt x="1083" y="703"/>
                  <a:pt x="1067" y="720"/>
                </a:cubicBezTo>
                <a:cubicBezTo>
                  <a:pt x="1066" y="717"/>
                  <a:pt x="1065" y="715"/>
                  <a:pt x="1064" y="712"/>
                </a:cubicBezTo>
                <a:cubicBezTo>
                  <a:pt x="1050" y="673"/>
                  <a:pt x="1021" y="648"/>
                  <a:pt x="1001" y="634"/>
                </a:cubicBezTo>
                <a:cubicBezTo>
                  <a:pt x="1019" y="626"/>
                  <a:pt x="1037" y="611"/>
                  <a:pt x="1044" y="585"/>
                </a:cubicBezTo>
                <a:cubicBezTo>
                  <a:pt x="1060" y="527"/>
                  <a:pt x="1023" y="487"/>
                  <a:pt x="984" y="446"/>
                </a:cubicBezTo>
                <a:cubicBezTo>
                  <a:pt x="956" y="415"/>
                  <a:pt x="923" y="381"/>
                  <a:pt x="899" y="330"/>
                </a:cubicBezTo>
                <a:cubicBezTo>
                  <a:pt x="892" y="315"/>
                  <a:pt x="882" y="300"/>
                  <a:pt x="872" y="288"/>
                </a:cubicBezTo>
                <a:cubicBezTo>
                  <a:pt x="911" y="271"/>
                  <a:pt x="953" y="273"/>
                  <a:pt x="999" y="292"/>
                </a:cubicBezTo>
                <a:moveTo>
                  <a:pt x="1187" y="244"/>
                </a:moveTo>
                <a:cubicBezTo>
                  <a:pt x="1200" y="317"/>
                  <a:pt x="1176" y="397"/>
                  <a:pt x="1123" y="458"/>
                </a:cubicBezTo>
                <a:cubicBezTo>
                  <a:pt x="1108" y="416"/>
                  <a:pt x="1106" y="379"/>
                  <a:pt x="1106" y="355"/>
                </a:cubicBezTo>
                <a:lnTo>
                  <a:pt x="1139" y="322"/>
                </a:lnTo>
                <a:cubicBezTo>
                  <a:pt x="1147" y="314"/>
                  <a:pt x="1147" y="300"/>
                  <a:pt x="1139" y="292"/>
                </a:cubicBezTo>
                <a:cubicBezTo>
                  <a:pt x="1130" y="284"/>
                  <a:pt x="1117" y="284"/>
                  <a:pt x="1109" y="292"/>
                </a:cubicBezTo>
                <a:lnTo>
                  <a:pt x="1097" y="304"/>
                </a:lnTo>
                <a:cubicBezTo>
                  <a:pt x="1088" y="296"/>
                  <a:pt x="1067" y="279"/>
                  <a:pt x="1039" y="264"/>
                </a:cubicBezTo>
                <a:cubicBezTo>
                  <a:pt x="1087" y="242"/>
                  <a:pt x="1139" y="235"/>
                  <a:pt x="1187" y="244"/>
                </a:cubicBezTo>
                <a:moveTo>
                  <a:pt x="1162" y="849"/>
                </a:moveTo>
                <a:cubicBezTo>
                  <a:pt x="1152" y="855"/>
                  <a:pt x="1125" y="872"/>
                  <a:pt x="1102" y="886"/>
                </a:cubicBezTo>
                <a:cubicBezTo>
                  <a:pt x="1070" y="906"/>
                  <a:pt x="1041" y="923"/>
                  <a:pt x="1018" y="938"/>
                </a:cubicBezTo>
                <a:cubicBezTo>
                  <a:pt x="1018" y="936"/>
                  <a:pt x="1019" y="935"/>
                  <a:pt x="1019" y="933"/>
                </a:cubicBezTo>
                <a:cubicBezTo>
                  <a:pt x="1028" y="903"/>
                  <a:pt x="1036" y="872"/>
                  <a:pt x="1050" y="845"/>
                </a:cubicBezTo>
                <a:cubicBezTo>
                  <a:pt x="1063" y="820"/>
                  <a:pt x="1070" y="795"/>
                  <a:pt x="1072" y="772"/>
                </a:cubicBezTo>
                <a:cubicBezTo>
                  <a:pt x="1097" y="754"/>
                  <a:pt x="1123" y="725"/>
                  <a:pt x="1140" y="688"/>
                </a:cubicBezTo>
                <a:cubicBezTo>
                  <a:pt x="1159" y="726"/>
                  <a:pt x="1181" y="788"/>
                  <a:pt x="1162" y="849"/>
                </a:cubicBezTo>
                <a:moveTo>
                  <a:pt x="1311" y="1280"/>
                </a:moveTo>
                <a:lnTo>
                  <a:pt x="1084" y="1053"/>
                </a:lnTo>
                <a:cubicBezTo>
                  <a:pt x="1093" y="1021"/>
                  <a:pt x="1097" y="979"/>
                  <a:pt x="1087" y="945"/>
                </a:cubicBezTo>
                <a:cubicBezTo>
                  <a:pt x="1100" y="937"/>
                  <a:pt x="1113" y="929"/>
                  <a:pt x="1124" y="922"/>
                </a:cubicBezTo>
                <a:cubicBezTo>
                  <a:pt x="1196" y="878"/>
                  <a:pt x="1196" y="878"/>
                  <a:pt x="1200" y="869"/>
                </a:cubicBezTo>
                <a:cubicBezTo>
                  <a:pt x="1238" y="765"/>
                  <a:pt x="1177" y="662"/>
                  <a:pt x="1158" y="633"/>
                </a:cubicBezTo>
                <a:cubicBezTo>
                  <a:pt x="1165" y="594"/>
                  <a:pt x="1162" y="549"/>
                  <a:pt x="1141" y="502"/>
                </a:cubicBezTo>
                <a:cubicBezTo>
                  <a:pt x="1217" y="424"/>
                  <a:pt x="1249" y="317"/>
                  <a:pt x="1226" y="221"/>
                </a:cubicBezTo>
                <a:cubicBezTo>
                  <a:pt x="1224" y="213"/>
                  <a:pt x="1218" y="207"/>
                  <a:pt x="1210" y="205"/>
                </a:cubicBezTo>
                <a:cubicBezTo>
                  <a:pt x="1138" y="187"/>
                  <a:pt x="1057" y="201"/>
                  <a:pt x="988" y="243"/>
                </a:cubicBezTo>
                <a:cubicBezTo>
                  <a:pt x="956" y="234"/>
                  <a:pt x="924" y="231"/>
                  <a:pt x="894" y="237"/>
                </a:cubicBezTo>
                <a:cubicBezTo>
                  <a:pt x="874" y="174"/>
                  <a:pt x="820" y="141"/>
                  <a:pt x="802" y="134"/>
                </a:cubicBezTo>
                <a:cubicBezTo>
                  <a:pt x="794" y="131"/>
                  <a:pt x="787" y="133"/>
                  <a:pt x="783" y="135"/>
                </a:cubicBezTo>
                <a:cubicBezTo>
                  <a:pt x="763" y="147"/>
                  <a:pt x="738" y="153"/>
                  <a:pt x="714" y="159"/>
                </a:cubicBezTo>
                <a:cubicBezTo>
                  <a:pt x="675" y="168"/>
                  <a:pt x="635" y="178"/>
                  <a:pt x="617" y="210"/>
                </a:cubicBezTo>
                <a:cubicBezTo>
                  <a:pt x="597" y="208"/>
                  <a:pt x="576" y="208"/>
                  <a:pt x="555" y="208"/>
                </a:cubicBezTo>
                <a:cubicBezTo>
                  <a:pt x="536" y="174"/>
                  <a:pt x="513" y="143"/>
                  <a:pt x="485" y="115"/>
                </a:cubicBezTo>
                <a:cubicBezTo>
                  <a:pt x="390" y="20"/>
                  <a:pt x="258" y="-20"/>
                  <a:pt x="139" y="9"/>
                </a:cubicBezTo>
                <a:cubicBezTo>
                  <a:pt x="131" y="11"/>
                  <a:pt x="125" y="17"/>
                  <a:pt x="123" y="24"/>
                </a:cubicBezTo>
                <a:cubicBezTo>
                  <a:pt x="94" y="143"/>
                  <a:pt x="135" y="276"/>
                  <a:pt x="230" y="371"/>
                </a:cubicBezTo>
                <a:cubicBezTo>
                  <a:pt x="231" y="372"/>
                  <a:pt x="233" y="374"/>
                  <a:pt x="235" y="375"/>
                </a:cubicBezTo>
                <a:cubicBezTo>
                  <a:pt x="156" y="362"/>
                  <a:pt x="77" y="374"/>
                  <a:pt x="12" y="410"/>
                </a:cubicBezTo>
                <a:cubicBezTo>
                  <a:pt x="5" y="413"/>
                  <a:pt x="0" y="421"/>
                  <a:pt x="0" y="429"/>
                </a:cubicBezTo>
                <a:cubicBezTo>
                  <a:pt x="2" y="551"/>
                  <a:pt x="74" y="669"/>
                  <a:pt x="190" y="737"/>
                </a:cubicBezTo>
                <a:cubicBezTo>
                  <a:pt x="196" y="741"/>
                  <a:pt x="201" y="744"/>
                  <a:pt x="207" y="747"/>
                </a:cubicBezTo>
                <a:cubicBezTo>
                  <a:pt x="218" y="762"/>
                  <a:pt x="230" y="776"/>
                  <a:pt x="245" y="789"/>
                </a:cubicBezTo>
                <a:cubicBezTo>
                  <a:pt x="243" y="794"/>
                  <a:pt x="242" y="799"/>
                  <a:pt x="240" y="805"/>
                </a:cubicBezTo>
                <a:cubicBezTo>
                  <a:pt x="230" y="856"/>
                  <a:pt x="248" y="915"/>
                  <a:pt x="295" y="980"/>
                </a:cubicBezTo>
                <a:cubicBezTo>
                  <a:pt x="297" y="982"/>
                  <a:pt x="298" y="984"/>
                  <a:pt x="300" y="987"/>
                </a:cubicBezTo>
                <a:lnTo>
                  <a:pt x="211" y="1075"/>
                </a:lnTo>
                <a:cubicBezTo>
                  <a:pt x="203" y="1084"/>
                  <a:pt x="203" y="1097"/>
                  <a:pt x="211" y="1105"/>
                </a:cubicBezTo>
                <a:cubicBezTo>
                  <a:pt x="215" y="1110"/>
                  <a:pt x="221" y="1112"/>
                  <a:pt x="226" y="1112"/>
                </a:cubicBezTo>
                <a:cubicBezTo>
                  <a:pt x="232" y="1112"/>
                  <a:pt x="237" y="1110"/>
                  <a:pt x="242" y="1105"/>
                </a:cubicBezTo>
                <a:lnTo>
                  <a:pt x="322" y="1025"/>
                </a:lnTo>
                <a:cubicBezTo>
                  <a:pt x="329" y="1038"/>
                  <a:pt x="333" y="1050"/>
                  <a:pt x="337" y="1061"/>
                </a:cubicBezTo>
                <a:cubicBezTo>
                  <a:pt x="345" y="1083"/>
                  <a:pt x="352" y="1104"/>
                  <a:pt x="375" y="1127"/>
                </a:cubicBezTo>
                <a:cubicBezTo>
                  <a:pt x="407" y="1159"/>
                  <a:pt x="449" y="1164"/>
                  <a:pt x="494" y="1169"/>
                </a:cubicBezTo>
                <a:cubicBezTo>
                  <a:pt x="509" y="1170"/>
                  <a:pt x="524" y="1172"/>
                  <a:pt x="539" y="1175"/>
                </a:cubicBezTo>
                <a:cubicBezTo>
                  <a:pt x="545" y="1176"/>
                  <a:pt x="551" y="1177"/>
                  <a:pt x="556" y="1178"/>
                </a:cubicBezTo>
                <a:cubicBezTo>
                  <a:pt x="583" y="1183"/>
                  <a:pt x="614" y="1189"/>
                  <a:pt x="646" y="1189"/>
                </a:cubicBezTo>
                <a:cubicBezTo>
                  <a:pt x="697" y="1189"/>
                  <a:pt x="751" y="1174"/>
                  <a:pt x="788" y="1115"/>
                </a:cubicBezTo>
                <a:cubicBezTo>
                  <a:pt x="796" y="1115"/>
                  <a:pt x="804" y="1116"/>
                  <a:pt x="812" y="1116"/>
                </a:cubicBezTo>
                <a:cubicBezTo>
                  <a:pt x="822" y="1116"/>
                  <a:pt x="833" y="1115"/>
                  <a:pt x="844" y="1114"/>
                </a:cubicBezTo>
                <a:cubicBezTo>
                  <a:pt x="856" y="1131"/>
                  <a:pt x="876" y="1139"/>
                  <a:pt x="905" y="1139"/>
                </a:cubicBezTo>
                <a:cubicBezTo>
                  <a:pt x="907" y="1139"/>
                  <a:pt x="909" y="1139"/>
                  <a:pt x="911" y="1139"/>
                </a:cubicBezTo>
                <a:cubicBezTo>
                  <a:pt x="937" y="1138"/>
                  <a:pt x="966" y="1131"/>
                  <a:pt x="994" y="1124"/>
                </a:cubicBezTo>
                <a:cubicBezTo>
                  <a:pt x="1011" y="1120"/>
                  <a:pt x="1028" y="1116"/>
                  <a:pt x="1041" y="1114"/>
                </a:cubicBezTo>
                <a:cubicBezTo>
                  <a:pt x="1051" y="1113"/>
                  <a:pt x="1059" y="1107"/>
                  <a:pt x="1066" y="1096"/>
                </a:cubicBezTo>
                <a:lnTo>
                  <a:pt x="1281" y="1310"/>
                </a:lnTo>
                <a:cubicBezTo>
                  <a:pt x="1285" y="1314"/>
                  <a:pt x="1290" y="1316"/>
                  <a:pt x="1296" y="1316"/>
                </a:cubicBezTo>
                <a:cubicBezTo>
                  <a:pt x="1301" y="1316"/>
                  <a:pt x="1307" y="1314"/>
                  <a:pt x="1311" y="1310"/>
                </a:cubicBezTo>
                <a:cubicBezTo>
                  <a:pt x="1319" y="1302"/>
                  <a:pt x="1319" y="1288"/>
                  <a:pt x="1311" y="128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 name="TextBox 5">
            <a:extLst>
              <a:ext uri="{FF2B5EF4-FFF2-40B4-BE49-F238E27FC236}">
                <a16:creationId xmlns:a16="http://schemas.microsoft.com/office/drawing/2014/main" id="{151A1E96-9CC2-6625-00BF-F0F9548056DE}"/>
              </a:ext>
            </a:extLst>
          </p:cNvPr>
          <p:cNvSpPr txBox="1"/>
          <p:nvPr/>
        </p:nvSpPr>
        <p:spPr>
          <a:xfrm>
            <a:off x="640080" y="1663809"/>
            <a:ext cx="7276011" cy="1815882"/>
          </a:xfrm>
          <a:prstGeom prst="rect">
            <a:avLst/>
          </a:prstGeom>
          <a:noFill/>
        </p:spPr>
        <p:txBody>
          <a:bodyPr wrap="square" rtlCol="0">
            <a:spAutoFit/>
          </a:bodyPr>
          <a:lstStyle/>
          <a:p>
            <a:r>
              <a:rPr lang="en-US" dirty="0">
                <a:latin typeface="Avenir Book" panose="02000503020000020003" pitchFamily="2" charset="0"/>
              </a:rPr>
              <a:t> It provides the maximum loss that will not be exceeded with a specified confidence level. In simpler terms, </a:t>
            </a:r>
            <a:r>
              <a:rPr lang="en-US" dirty="0" err="1">
                <a:latin typeface="Avenir Book" panose="02000503020000020003" pitchFamily="2" charset="0"/>
              </a:rPr>
              <a:t>VaR</a:t>
            </a:r>
            <a:r>
              <a:rPr lang="en-US" dirty="0">
                <a:latin typeface="Avenir Book" panose="02000503020000020003" pitchFamily="2" charset="0"/>
              </a:rPr>
              <a:t> tells you how much you could potentially lose with a certain probability.</a:t>
            </a:r>
          </a:p>
          <a:p>
            <a:endParaRPr lang="en-US" dirty="0">
              <a:latin typeface="Avenir Book" panose="02000503020000020003" pitchFamily="2" charset="0"/>
            </a:endParaRPr>
          </a:p>
          <a:p>
            <a:r>
              <a:rPr lang="en-US" dirty="0">
                <a:latin typeface="Avenir Book" panose="02000503020000020003" pitchFamily="2" charset="0"/>
              </a:rPr>
              <a:t>The </a:t>
            </a:r>
            <a:r>
              <a:rPr lang="en-US" dirty="0" err="1">
                <a:latin typeface="Avenir Book" panose="02000503020000020003" pitchFamily="2" charset="0"/>
              </a:rPr>
              <a:t>VaR</a:t>
            </a:r>
            <a:r>
              <a:rPr lang="en-US" dirty="0">
                <a:latin typeface="Avenir Book" panose="02000503020000020003" pitchFamily="2" charset="0"/>
              </a:rPr>
              <a:t> at a 95% confidence level indicates that there is a 5% chance that the portfolio could lose more than the </a:t>
            </a:r>
            <a:r>
              <a:rPr lang="en-US" dirty="0" err="1">
                <a:latin typeface="Avenir Book" panose="02000503020000020003" pitchFamily="2" charset="0"/>
              </a:rPr>
              <a:t>VaR</a:t>
            </a:r>
            <a:r>
              <a:rPr lang="en-US" dirty="0">
                <a:latin typeface="Avenir Book" panose="02000503020000020003" pitchFamily="2" charset="0"/>
              </a:rPr>
              <a:t> value in the specified time period.</a:t>
            </a:r>
          </a:p>
          <a:p>
            <a:endParaRPr lang="en-US" dirty="0">
              <a:latin typeface="Avenir Book" panose="02000503020000020003" pitchFamily="2" charset="0"/>
            </a:endParaRPr>
          </a:p>
          <a:p>
            <a:endParaRPr lang="en-US" dirty="0">
              <a:latin typeface="Avenir Book" panose="02000503020000020003" pitchFamily="2" charset="0"/>
            </a:endParaRPr>
          </a:p>
        </p:txBody>
      </p:sp>
    </p:spTree>
    <p:extLst>
      <p:ext uri="{BB962C8B-B14F-4D97-AF65-F5344CB8AC3E}">
        <p14:creationId xmlns:p14="http://schemas.microsoft.com/office/powerpoint/2010/main" val="3739889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548640" y="476640"/>
            <a:ext cx="1657350" cy="7740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CVaR</a:t>
            </a:r>
            <a:endParaRPr dirty="0"/>
          </a:p>
        </p:txBody>
      </p:sp>
      <p:sp>
        <p:nvSpPr>
          <p:cNvPr id="328" name="Google Shape;328;p32"/>
          <p:cNvSpPr/>
          <p:nvPr/>
        </p:nvSpPr>
        <p:spPr>
          <a:xfrm>
            <a:off x="3169668" y="1466400"/>
            <a:ext cx="474120" cy="473760"/>
          </a:xfrm>
          <a:custGeom>
            <a:avLst/>
            <a:gdLst/>
            <a:ahLst/>
            <a:cxnLst/>
            <a:rect l="l" t="t" r="r" b="b"/>
            <a:pathLst>
              <a:path w="1317" h="1316" extrusionOk="0">
                <a:moveTo>
                  <a:pt x="1031" y="1073"/>
                </a:moveTo>
                <a:cubicBezTo>
                  <a:pt x="1016" y="1075"/>
                  <a:pt x="1001" y="1079"/>
                  <a:pt x="984" y="1083"/>
                </a:cubicBezTo>
                <a:cubicBezTo>
                  <a:pt x="959" y="1089"/>
                  <a:pt x="925" y="1097"/>
                  <a:pt x="902" y="1096"/>
                </a:cubicBezTo>
                <a:cubicBezTo>
                  <a:pt x="915" y="1090"/>
                  <a:pt x="929" y="1082"/>
                  <a:pt x="944" y="1072"/>
                </a:cubicBezTo>
                <a:cubicBezTo>
                  <a:pt x="968" y="1056"/>
                  <a:pt x="983" y="1033"/>
                  <a:pt x="995" y="1006"/>
                </a:cubicBezTo>
                <a:cubicBezTo>
                  <a:pt x="1003" y="999"/>
                  <a:pt x="1024" y="985"/>
                  <a:pt x="1049" y="969"/>
                </a:cubicBezTo>
                <a:cubicBezTo>
                  <a:pt x="1055" y="1008"/>
                  <a:pt x="1040" y="1060"/>
                  <a:pt x="1031" y="1073"/>
                </a:cubicBezTo>
                <a:moveTo>
                  <a:pt x="745" y="1066"/>
                </a:moveTo>
                <a:cubicBezTo>
                  <a:pt x="706" y="1060"/>
                  <a:pt x="662" y="1053"/>
                  <a:pt x="608" y="1060"/>
                </a:cubicBezTo>
                <a:cubicBezTo>
                  <a:pt x="535" y="1070"/>
                  <a:pt x="496" y="1013"/>
                  <a:pt x="482" y="973"/>
                </a:cubicBezTo>
                <a:cubicBezTo>
                  <a:pt x="494" y="972"/>
                  <a:pt x="507" y="970"/>
                  <a:pt x="520" y="966"/>
                </a:cubicBezTo>
                <a:cubicBezTo>
                  <a:pt x="557" y="985"/>
                  <a:pt x="600" y="996"/>
                  <a:pt x="646" y="998"/>
                </a:cubicBezTo>
                <a:cubicBezTo>
                  <a:pt x="653" y="998"/>
                  <a:pt x="659" y="999"/>
                  <a:pt x="665" y="999"/>
                </a:cubicBezTo>
                <a:cubicBezTo>
                  <a:pt x="743" y="999"/>
                  <a:pt x="820" y="973"/>
                  <a:pt x="878" y="927"/>
                </a:cubicBezTo>
                <a:cubicBezTo>
                  <a:pt x="956" y="864"/>
                  <a:pt x="990" y="762"/>
                  <a:pt x="989" y="678"/>
                </a:cubicBezTo>
                <a:cubicBezTo>
                  <a:pt x="1002" y="689"/>
                  <a:pt x="1017" y="705"/>
                  <a:pt x="1024" y="727"/>
                </a:cubicBezTo>
                <a:cubicBezTo>
                  <a:pt x="1034" y="756"/>
                  <a:pt x="1030" y="789"/>
                  <a:pt x="1012" y="826"/>
                </a:cubicBezTo>
                <a:cubicBezTo>
                  <a:pt x="996" y="857"/>
                  <a:pt x="987" y="890"/>
                  <a:pt x="978" y="921"/>
                </a:cubicBezTo>
                <a:cubicBezTo>
                  <a:pt x="964" y="972"/>
                  <a:pt x="952" y="1015"/>
                  <a:pt x="920" y="1037"/>
                </a:cubicBezTo>
                <a:cubicBezTo>
                  <a:pt x="853" y="1083"/>
                  <a:pt x="805" y="1075"/>
                  <a:pt x="745" y="1066"/>
                </a:cubicBezTo>
                <a:moveTo>
                  <a:pt x="564" y="1136"/>
                </a:moveTo>
                <a:cubicBezTo>
                  <a:pt x="558" y="1135"/>
                  <a:pt x="552" y="1134"/>
                  <a:pt x="547" y="1133"/>
                </a:cubicBezTo>
                <a:cubicBezTo>
                  <a:pt x="530" y="1130"/>
                  <a:pt x="514" y="1128"/>
                  <a:pt x="499" y="1126"/>
                </a:cubicBezTo>
                <a:cubicBezTo>
                  <a:pt x="460" y="1122"/>
                  <a:pt x="427" y="1118"/>
                  <a:pt x="406" y="1097"/>
                </a:cubicBezTo>
                <a:cubicBezTo>
                  <a:pt x="389" y="1081"/>
                  <a:pt x="384" y="1067"/>
                  <a:pt x="377" y="1046"/>
                </a:cubicBezTo>
                <a:cubicBezTo>
                  <a:pt x="369" y="1023"/>
                  <a:pt x="359" y="995"/>
                  <a:pt x="330" y="955"/>
                </a:cubicBezTo>
                <a:cubicBezTo>
                  <a:pt x="291" y="901"/>
                  <a:pt x="274" y="852"/>
                  <a:pt x="282" y="813"/>
                </a:cubicBezTo>
                <a:cubicBezTo>
                  <a:pt x="285" y="799"/>
                  <a:pt x="291" y="788"/>
                  <a:pt x="297" y="780"/>
                </a:cubicBezTo>
                <a:cubicBezTo>
                  <a:pt x="305" y="845"/>
                  <a:pt x="330" y="901"/>
                  <a:pt x="369" y="936"/>
                </a:cubicBezTo>
                <a:cubicBezTo>
                  <a:pt x="389" y="953"/>
                  <a:pt x="412" y="964"/>
                  <a:pt x="436" y="970"/>
                </a:cubicBezTo>
                <a:cubicBezTo>
                  <a:pt x="445" y="1006"/>
                  <a:pt x="465" y="1041"/>
                  <a:pt x="492" y="1065"/>
                </a:cubicBezTo>
                <a:cubicBezTo>
                  <a:pt x="525" y="1096"/>
                  <a:pt x="567" y="1109"/>
                  <a:pt x="613" y="1103"/>
                </a:cubicBezTo>
                <a:cubicBezTo>
                  <a:pt x="661" y="1096"/>
                  <a:pt x="701" y="1102"/>
                  <a:pt x="739" y="1108"/>
                </a:cubicBezTo>
                <a:lnTo>
                  <a:pt x="740" y="1108"/>
                </a:lnTo>
                <a:cubicBezTo>
                  <a:pt x="694" y="1161"/>
                  <a:pt x="625" y="1148"/>
                  <a:pt x="564" y="1136"/>
                </a:cubicBezTo>
                <a:moveTo>
                  <a:pt x="206" y="638"/>
                </a:moveTo>
                <a:cubicBezTo>
                  <a:pt x="228" y="617"/>
                  <a:pt x="233" y="589"/>
                  <a:pt x="239" y="564"/>
                </a:cubicBezTo>
                <a:cubicBezTo>
                  <a:pt x="243" y="541"/>
                  <a:pt x="248" y="524"/>
                  <a:pt x="259" y="511"/>
                </a:cubicBezTo>
                <a:cubicBezTo>
                  <a:pt x="264" y="541"/>
                  <a:pt x="278" y="568"/>
                  <a:pt x="300" y="594"/>
                </a:cubicBezTo>
                <a:lnTo>
                  <a:pt x="300" y="594"/>
                </a:lnTo>
                <a:cubicBezTo>
                  <a:pt x="302" y="617"/>
                  <a:pt x="305" y="641"/>
                  <a:pt x="301" y="671"/>
                </a:cubicBezTo>
                <a:cubicBezTo>
                  <a:pt x="298" y="689"/>
                  <a:pt x="296" y="706"/>
                  <a:pt x="295" y="724"/>
                </a:cubicBezTo>
                <a:cubicBezTo>
                  <a:pt x="286" y="730"/>
                  <a:pt x="275" y="739"/>
                  <a:pt x="266" y="750"/>
                </a:cubicBezTo>
                <a:cubicBezTo>
                  <a:pt x="227" y="713"/>
                  <a:pt x="211" y="661"/>
                  <a:pt x="206" y="638"/>
                </a:cubicBezTo>
                <a:moveTo>
                  <a:pt x="43" y="441"/>
                </a:moveTo>
                <a:cubicBezTo>
                  <a:pt x="109" y="410"/>
                  <a:pt x="187" y="404"/>
                  <a:pt x="263" y="425"/>
                </a:cubicBezTo>
                <a:cubicBezTo>
                  <a:pt x="260" y="436"/>
                  <a:pt x="258" y="448"/>
                  <a:pt x="257" y="459"/>
                </a:cubicBezTo>
                <a:cubicBezTo>
                  <a:pt x="257" y="460"/>
                  <a:pt x="257" y="460"/>
                  <a:pt x="257" y="460"/>
                </a:cubicBezTo>
                <a:cubicBezTo>
                  <a:pt x="230" y="473"/>
                  <a:pt x="216" y="493"/>
                  <a:pt x="208" y="514"/>
                </a:cubicBezTo>
                <a:lnTo>
                  <a:pt x="155" y="482"/>
                </a:lnTo>
                <a:cubicBezTo>
                  <a:pt x="145" y="476"/>
                  <a:pt x="132" y="480"/>
                  <a:pt x="126" y="490"/>
                </a:cubicBezTo>
                <a:cubicBezTo>
                  <a:pt x="120" y="500"/>
                  <a:pt x="123" y="513"/>
                  <a:pt x="134" y="519"/>
                </a:cubicBezTo>
                <a:lnTo>
                  <a:pt x="197" y="556"/>
                </a:lnTo>
                <a:cubicBezTo>
                  <a:pt x="191" y="584"/>
                  <a:pt x="187" y="601"/>
                  <a:pt x="171" y="612"/>
                </a:cubicBezTo>
                <a:cubicBezTo>
                  <a:pt x="165" y="616"/>
                  <a:pt x="162" y="622"/>
                  <a:pt x="161" y="629"/>
                </a:cubicBezTo>
                <a:cubicBezTo>
                  <a:pt x="161" y="633"/>
                  <a:pt x="164" y="650"/>
                  <a:pt x="171" y="673"/>
                </a:cubicBezTo>
                <a:cubicBezTo>
                  <a:pt x="96" y="614"/>
                  <a:pt x="49" y="529"/>
                  <a:pt x="43" y="441"/>
                </a:cubicBezTo>
                <a:moveTo>
                  <a:pt x="162" y="47"/>
                </a:moveTo>
                <a:cubicBezTo>
                  <a:pt x="263" y="28"/>
                  <a:pt x="374" y="64"/>
                  <a:pt x="455" y="145"/>
                </a:cubicBezTo>
                <a:cubicBezTo>
                  <a:pt x="475" y="165"/>
                  <a:pt x="492" y="187"/>
                  <a:pt x="507" y="211"/>
                </a:cubicBezTo>
                <a:cubicBezTo>
                  <a:pt x="465" y="214"/>
                  <a:pt x="431" y="219"/>
                  <a:pt x="422" y="221"/>
                </a:cubicBezTo>
                <a:cubicBezTo>
                  <a:pt x="419" y="221"/>
                  <a:pt x="416" y="223"/>
                  <a:pt x="413" y="225"/>
                </a:cubicBezTo>
                <a:cubicBezTo>
                  <a:pt x="412" y="226"/>
                  <a:pt x="403" y="233"/>
                  <a:pt x="389" y="245"/>
                </a:cubicBezTo>
                <a:lnTo>
                  <a:pt x="260" y="115"/>
                </a:lnTo>
                <a:cubicBezTo>
                  <a:pt x="252" y="107"/>
                  <a:pt x="238" y="107"/>
                  <a:pt x="230" y="115"/>
                </a:cubicBezTo>
                <a:cubicBezTo>
                  <a:pt x="221" y="124"/>
                  <a:pt x="221" y="137"/>
                  <a:pt x="230" y="145"/>
                </a:cubicBezTo>
                <a:lnTo>
                  <a:pt x="359" y="274"/>
                </a:lnTo>
                <a:cubicBezTo>
                  <a:pt x="335" y="298"/>
                  <a:pt x="309" y="330"/>
                  <a:pt x="288" y="366"/>
                </a:cubicBezTo>
                <a:cubicBezTo>
                  <a:pt x="278" y="358"/>
                  <a:pt x="269" y="350"/>
                  <a:pt x="260" y="340"/>
                </a:cubicBezTo>
                <a:cubicBezTo>
                  <a:pt x="179" y="260"/>
                  <a:pt x="142" y="148"/>
                  <a:pt x="162" y="47"/>
                </a:cubicBezTo>
                <a:moveTo>
                  <a:pt x="627" y="254"/>
                </a:moveTo>
                <a:cubicBezTo>
                  <a:pt x="598" y="270"/>
                  <a:pt x="575" y="292"/>
                  <a:pt x="562" y="316"/>
                </a:cubicBezTo>
                <a:cubicBezTo>
                  <a:pt x="560" y="316"/>
                  <a:pt x="558" y="316"/>
                  <a:pt x="556" y="316"/>
                </a:cubicBezTo>
                <a:cubicBezTo>
                  <a:pt x="472" y="319"/>
                  <a:pt x="366" y="369"/>
                  <a:pt x="315" y="473"/>
                </a:cubicBezTo>
                <a:cubicBezTo>
                  <a:pt x="309" y="485"/>
                  <a:pt x="304" y="497"/>
                  <a:pt x="302" y="508"/>
                </a:cubicBezTo>
                <a:cubicBezTo>
                  <a:pt x="298" y="494"/>
                  <a:pt x="297" y="479"/>
                  <a:pt x="299" y="464"/>
                </a:cubicBezTo>
                <a:cubicBezTo>
                  <a:pt x="309" y="368"/>
                  <a:pt x="413" y="280"/>
                  <a:pt x="435" y="262"/>
                </a:cubicBezTo>
                <a:cubicBezTo>
                  <a:pt x="490" y="253"/>
                  <a:pt x="572" y="246"/>
                  <a:pt x="627" y="254"/>
                </a:cubicBezTo>
                <a:moveTo>
                  <a:pt x="724" y="200"/>
                </a:moveTo>
                <a:cubicBezTo>
                  <a:pt x="747" y="194"/>
                  <a:pt x="772" y="188"/>
                  <a:pt x="794" y="178"/>
                </a:cubicBezTo>
                <a:cubicBezTo>
                  <a:pt x="808" y="186"/>
                  <a:pt x="840" y="209"/>
                  <a:pt x="854" y="249"/>
                </a:cubicBezTo>
                <a:cubicBezTo>
                  <a:pt x="849" y="251"/>
                  <a:pt x="844" y="254"/>
                  <a:pt x="839" y="256"/>
                </a:cubicBezTo>
                <a:cubicBezTo>
                  <a:pt x="807" y="234"/>
                  <a:pt x="768" y="222"/>
                  <a:pt x="725" y="225"/>
                </a:cubicBezTo>
                <a:cubicBezTo>
                  <a:pt x="714" y="225"/>
                  <a:pt x="702" y="227"/>
                  <a:pt x="691" y="230"/>
                </a:cubicBezTo>
                <a:cubicBezTo>
                  <a:pt x="684" y="226"/>
                  <a:pt x="676" y="222"/>
                  <a:pt x="667" y="219"/>
                </a:cubicBezTo>
                <a:cubicBezTo>
                  <a:pt x="680" y="211"/>
                  <a:pt x="702" y="206"/>
                  <a:pt x="724" y="200"/>
                </a:cubicBezTo>
                <a:moveTo>
                  <a:pt x="475" y="878"/>
                </a:moveTo>
                <a:cubicBezTo>
                  <a:pt x="429" y="823"/>
                  <a:pt x="431" y="763"/>
                  <a:pt x="437" y="732"/>
                </a:cubicBezTo>
                <a:cubicBezTo>
                  <a:pt x="443" y="698"/>
                  <a:pt x="458" y="671"/>
                  <a:pt x="472" y="656"/>
                </a:cubicBezTo>
                <a:cubicBezTo>
                  <a:pt x="476" y="661"/>
                  <a:pt x="480" y="665"/>
                  <a:pt x="484" y="669"/>
                </a:cubicBezTo>
                <a:cubicBezTo>
                  <a:pt x="475" y="718"/>
                  <a:pt x="494" y="775"/>
                  <a:pt x="534" y="815"/>
                </a:cubicBezTo>
                <a:cubicBezTo>
                  <a:pt x="568" y="848"/>
                  <a:pt x="612" y="866"/>
                  <a:pt x="662" y="866"/>
                </a:cubicBezTo>
                <a:cubicBezTo>
                  <a:pt x="684" y="866"/>
                  <a:pt x="707" y="862"/>
                  <a:pt x="730" y="855"/>
                </a:cubicBezTo>
                <a:cubicBezTo>
                  <a:pt x="804" y="833"/>
                  <a:pt x="886" y="790"/>
                  <a:pt x="879" y="657"/>
                </a:cubicBezTo>
                <a:cubicBezTo>
                  <a:pt x="892" y="627"/>
                  <a:pt x="901" y="599"/>
                  <a:pt x="904" y="573"/>
                </a:cubicBezTo>
                <a:cubicBezTo>
                  <a:pt x="927" y="586"/>
                  <a:pt x="938" y="617"/>
                  <a:pt x="942" y="636"/>
                </a:cubicBezTo>
                <a:cubicBezTo>
                  <a:pt x="959" y="713"/>
                  <a:pt x="930" y="831"/>
                  <a:pt x="851" y="893"/>
                </a:cubicBezTo>
                <a:cubicBezTo>
                  <a:pt x="797" y="937"/>
                  <a:pt x="723" y="959"/>
                  <a:pt x="649" y="955"/>
                </a:cubicBezTo>
                <a:cubicBezTo>
                  <a:pt x="576" y="952"/>
                  <a:pt x="513" y="924"/>
                  <a:pt x="475" y="878"/>
                </a:cubicBezTo>
                <a:moveTo>
                  <a:pt x="620" y="724"/>
                </a:moveTo>
                <a:lnTo>
                  <a:pt x="620" y="724"/>
                </a:lnTo>
                <a:cubicBezTo>
                  <a:pt x="621" y="725"/>
                  <a:pt x="621" y="725"/>
                  <a:pt x="622" y="725"/>
                </a:cubicBezTo>
                <a:cubicBezTo>
                  <a:pt x="638" y="739"/>
                  <a:pt x="659" y="748"/>
                  <a:pt x="682" y="748"/>
                </a:cubicBezTo>
                <a:cubicBezTo>
                  <a:pt x="731" y="748"/>
                  <a:pt x="771" y="707"/>
                  <a:pt x="771" y="658"/>
                </a:cubicBezTo>
                <a:cubicBezTo>
                  <a:pt x="771" y="609"/>
                  <a:pt x="731" y="568"/>
                  <a:pt x="682" y="568"/>
                </a:cubicBezTo>
                <a:cubicBezTo>
                  <a:pt x="642" y="568"/>
                  <a:pt x="608" y="594"/>
                  <a:pt x="596" y="630"/>
                </a:cubicBezTo>
                <a:cubicBezTo>
                  <a:pt x="589" y="610"/>
                  <a:pt x="587" y="585"/>
                  <a:pt x="593" y="562"/>
                </a:cubicBezTo>
                <a:cubicBezTo>
                  <a:pt x="604" y="525"/>
                  <a:pt x="634" y="503"/>
                  <a:pt x="681" y="499"/>
                </a:cubicBezTo>
                <a:cubicBezTo>
                  <a:pt x="713" y="496"/>
                  <a:pt x="746" y="508"/>
                  <a:pt x="774" y="532"/>
                </a:cubicBezTo>
                <a:cubicBezTo>
                  <a:pt x="809" y="562"/>
                  <a:pt x="833" y="608"/>
                  <a:pt x="836" y="655"/>
                </a:cubicBezTo>
                <a:cubicBezTo>
                  <a:pt x="843" y="755"/>
                  <a:pt x="794" y="791"/>
                  <a:pt x="718" y="814"/>
                </a:cubicBezTo>
                <a:cubicBezTo>
                  <a:pt x="635" y="839"/>
                  <a:pt x="586" y="806"/>
                  <a:pt x="564" y="785"/>
                </a:cubicBezTo>
                <a:cubicBezTo>
                  <a:pt x="539" y="760"/>
                  <a:pt x="525" y="728"/>
                  <a:pt x="525" y="697"/>
                </a:cubicBezTo>
                <a:cubicBezTo>
                  <a:pt x="560" y="716"/>
                  <a:pt x="598" y="722"/>
                  <a:pt x="620" y="724"/>
                </a:cubicBezTo>
                <a:moveTo>
                  <a:pt x="635" y="658"/>
                </a:moveTo>
                <a:cubicBezTo>
                  <a:pt x="635" y="632"/>
                  <a:pt x="656" y="611"/>
                  <a:pt x="682" y="611"/>
                </a:cubicBezTo>
                <a:cubicBezTo>
                  <a:pt x="707" y="611"/>
                  <a:pt x="728" y="632"/>
                  <a:pt x="728" y="658"/>
                </a:cubicBezTo>
                <a:cubicBezTo>
                  <a:pt x="728" y="684"/>
                  <a:pt x="707" y="705"/>
                  <a:pt x="682" y="705"/>
                </a:cubicBezTo>
                <a:cubicBezTo>
                  <a:pt x="656" y="705"/>
                  <a:pt x="635" y="684"/>
                  <a:pt x="635" y="658"/>
                </a:cubicBezTo>
                <a:moveTo>
                  <a:pt x="664" y="406"/>
                </a:moveTo>
                <a:cubicBezTo>
                  <a:pt x="756" y="413"/>
                  <a:pt x="821" y="442"/>
                  <a:pt x="848" y="488"/>
                </a:cubicBezTo>
                <a:cubicBezTo>
                  <a:pt x="863" y="513"/>
                  <a:pt x="867" y="543"/>
                  <a:pt x="860" y="578"/>
                </a:cubicBezTo>
                <a:cubicBezTo>
                  <a:pt x="847" y="548"/>
                  <a:pt x="827" y="521"/>
                  <a:pt x="802" y="499"/>
                </a:cubicBezTo>
                <a:cubicBezTo>
                  <a:pt x="765" y="468"/>
                  <a:pt x="721" y="453"/>
                  <a:pt x="678" y="457"/>
                </a:cubicBezTo>
                <a:cubicBezTo>
                  <a:pt x="590" y="464"/>
                  <a:pt x="561" y="518"/>
                  <a:pt x="552" y="550"/>
                </a:cubicBezTo>
                <a:cubicBezTo>
                  <a:pt x="541" y="590"/>
                  <a:pt x="548" y="636"/>
                  <a:pt x="568" y="670"/>
                </a:cubicBezTo>
                <a:cubicBezTo>
                  <a:pt x="532" y="657"/>
                  <a:pt x="492" y="631"/>
                  <a:pt x="480" y="580"/>
                </a:cubicBezTo>
                <a:cubicBezTo>
                  <a:pt x="469" y="532"/>
                  <a:pt x="489" y="496"/>
                  <a:pt x="508" y="473"/>
                </a:cubicBezTo>
                <a:cubicBezTo>
                  <a:pt x="545" y="430"/>
                  <a:pt x="610" y="402"/>
                  <a:pt x="664" y="406"/>
                </a:cubicBezTo>
                <a:moveTo>
                  <a:pt x="728" y="267"/>
                </a:moveTo>
                <a:cubicBezTo>
                  <a:pt x="770" y="265"/>
                  <a:pt x="826" y="277"/>
                  <a:pt x="861" y="349"/>
                </a:cubicBezTo>
                <a:cubicBezTo>
                  <a:pt x="888" y="405"/>
                  <a:pt x="924" y="444"/>
                  <a:pt x="953" y="475"/>
                </a:cubicBezTo>
                <a:cubicBezTo>
                  <a:pt x="993" y="518"/>
                  <a:pt x="1012" y="540"/>
                  <a:pt x="1003" y="573"/>
                </a:cubicBezTo>
                <a:cubicBezTo>
                  <a:pt x="998" y="591"/>
                  <a:pt x="984" y="596"/>
                  <a:pt x="975" y="598"/>
                </a:cubicBezTo>
                <a:cubicBezTo>
                  <a:pt x="960" y="561"/>
                  <a:pt x="936" y="537"/>
                  <a:pt x="905" y="527"/>
                </a:cubicBezTo>
                <a:cubicBezTo>
                  <a:pt x="903" y="505"/>
                  <a:pt x="896" y="485"/>
                  <a:pt x="885" y="467"/>
                </a:cubicBezTo>
                <a:cubicBezTo>
                  <a:pt x="852" y="410"/>
                  <a:pt x="779" y="374"/>
                  <a:pt x="679" y="365"/>
                </a:cubicBezTo>
                <a:cubicBezTo>
                  <a:pt x="664" y="343"/>
                  <a:pt x="640" y="328"/>
                  <a:pt x="610" y="321"/>
                </a:cubicBezTo>
                <a:cubicBezTo>
                  <a:pt x="636" y="291"/>
                  <a:pt x="687" y="270"/>
                  <a:pt x="728" y="267"/>
                </a:cubicBezTo>
                <a:moveTo>
                  <a:pt x="397" y="904"/>
                </a:moveTo>
                <a:cubicBezTo>
                  <a:pt x="348" y="861"/>
                  <a:pt x="327" y="774"/>
                  <a:pt x="343" y="678"/>
                </a:cubicBezTo>
                <a:cubicBezTo>
                  <a:pt x="349" y="642"/>
                  <a:pt x="345" y="614"/>
                  <a:pt x="342" y="589"/>
                </a:cubicBezTo>
                <a:cubicBezTo>
                  <a:pt x="338" y="555"/>
                  <a:pt x="335" y="529"/>
                  <a:pt x="353" y="491"/>
                </a:cubicBezTo>
                <a:cubicBezTo>
                  <a:pt x="396" y="404"/>
                  <a:pt x="487" y="361"/>
                  <a:pt x="557" y="358"/>
                </a:cubicBezTo>
                <a:cubicBezTo>
                  <a:pt x="579" y="357"/>
                  <a:pt x="599" y="360"/>
                  <a:pt x="615" y="367"/>
                </a:cubicBezTo>
                <a:cubicBezTo>
                  <a:pt x="562" y="377"/>
                  <a:pt x="510" y="405"/>
                  <a:pt x="476" y="446"/>
                </a:cubicBezTo>
                <a:cubicBezTo>
                  <a:pt x="440" y="488"/>
                  <a:pt x="427" y="539"/>
                  <a:pt x="439" y="590"/>
                </a:cubicBezTo>
                <a:cubicBezTo>
                  <a:pt x="441" y="601"/>
                  <a:pt x="445" y="610"/>
                  <a:pt x="449" y="619"/>
                </a:cubicBezTo>
                <a:cubicBezTo>
                  <a:pt x="424" y="641"/>
                  <a:pt x="403" y="680"/>
                  <a:pt x="395" y="724"/>
                </a:cubicBezTo>
                <a:cubicBezTo>
                  <a:pt x="388" y="762"/>
                  <a:pt x="385" y="837"/>
                  <a:pt x="442" y="906"/>
                </a:cubicBezTo>
                <a:cubicBezTo>
                  <a:pt x="450" y="914"/>
                  <a:pt x="458" y="923"/>
                  <a:pt x="467" y="930"/>
                </a:cubicBezTo>
                <a:cubicBezTo>
                  <a:pt x="441" y="930"/>
                  <a:pt x="417" y="921"/>
                  <a:pt x="397" y="904"/>
                </a:cubicBezTo>
                <a:moveTo>
                  <a:pt x="999" y="292"/>
                </a:moveTo>
                <a:cubicBezTo>
                  <a:pt x="1029" y="305"/>
                  <a:pt x="1053" y="323"/>
                  <a:pt x="1065" y="333"/>
                </a:cubicBezTo>
                <a:cubicBezTo>
                  <a:pt x="1062" y="361"/>
                  <a:pt x="1060" y="433"/>
                  <a:pt x="1099" y="512"/>
                </a:cubicBezTo>
                <a:cubicBezTo>
                  <a:pt x="1128" y="571"/>
                  <a:pt x="1120" y="621"/>
                  <a:pt x="1108" y="653"/>
                </a:cubicBezTo>
                <a:cubicBezTo>
                  <a:pt x="1098" y="681"/>
                  <a:pt x="1083" y="703"/>
                  <a:pt x="1067" y="720"/>
                </a:cubicBezTo>
                <a:cubicBezTo>
                  <a:pt x="1066" y="717"/>
                  <a:pt x="1065" y="715"/>
                  <a:pt x="1064" y="712"/>
                </a:cubicBezTo>
                <a:cubicBezTo>
                  <a:pt x="1050" y="673"/>
                  <a:pt x="1021" y="648"/>
                  <a:pt x="1001" y="634"/>
                </a:cubicBezTo>
                <a:cubicBezTo>
                  <a:pt x="1019" y="626"/>
                  <a:pt x="1037" y="611"/>
                  <a:pt x="1044" y="585"/>
                </a:cubicBezTo>
                <a:cubicBezTo>
                  <a:pt x="1060" y="527"/>
                  <a:pt x="1023" y="487"/>
                  <a:pt x="984" y="446"/>
                </a:cubicBezTo>
                <a:cubicBezTo>
                  <a:pt x="956" y="415"/>
                  <a:pt x="923" y="381"/>
                  <a:pt x="899" y="330"/>
                </a:cubicBezTo>
                <a:cubicBezTo>
                  <a:pt x="892" y="315"/>
                  <a:pt x="882" y="300"/>
                  <a:pt x="872" y="288"/>
                </a:cubicBezTo>
                <a:cubicBezTo>
                  <a:pt x="911" y="271"/>
                  <a:pt x="953" y="273"/>
                  <a:pt x="999" y="292"/>
                </a:cubicBezTo>
                <a:moveTo>
                  <a:pt x="1187" y="244"/>
                </a:moveTo>
                <a:cubicBezTo>
                  <a:pt x="1200" y="317"/>
                  <a:pt x="1176" y="397"/>
                  <a:pt x="1123" y="458"/>
                </a:cubicBezTo>
                <a:cubicBezTo>
                  <a:pt x="1108" y="416"/>
                  <a:pt x="1106" y="379"/>
                  <a:pt x="1106" y="355"/>
                </a:cubicBezTo>
                <a:lnTo>
                  <a:pt x="1139" y="322"/>
                </a:lnTo>
                <a:cubicBezTo>
                  <a:pt x="1147" y="314"/>
                  <a:pt x="1147" y="300"/>
                  <a:pt x="1139" y="292"/>
                </a:cubicBezTo>
                <a:cubicBezTo>
                  <a:pt x="1130" y="284"/>
                  <a:pt x="1117" y="284"/>
                  <a:pt x="1109" y="292"/>
                </a:cubicBezTo>
                <a:lnTo>
                  <a:pt x="1097" y="304"/>
                </a:lnTo>
                <a:cubicBezTo>
                  <a:pt x="1088" y="296"/>
                  <a:pt x="1067" y="279"/>
                  <a:pt x="1039" y="264"/>
                </a:cubicBezTo>
                <a:cubicBezTo>
                  <a:pt x="1087" y="242"/>
                  <a:pt x="1139" y="235"/>
                  <a:pt x="1187" y="244"/>
                </a:cubicBezTo>
                <a:moveTo>
                  <a:pt x="1162" y="849"/>
                </a:moveTo>
                <a:cubicBezTo>
                  <a:pt x="1152" y="855"/>
                  <a:pt x="1125" y="872"/>
                  <a:pt x="1102" y="886"/>
                </a:cubicBezTo>
                <a:cubicBezTo>
                  <a:pt x="1070" y="906"/>
                  <a:pt x="1041" y="923"/>
                  <a:pt x="1018" y="938"/>
                </a:cubicBezTo>
                <a:cubicBezTo>
                  <a:pt x="1018" y="936"/>
                  <a:pt x="1019" y="935"/>
                  <a:pt x="1019" y="933"/>
                </a:cubicBezTo>
                <a:cubicBezTo>
                  <a:pt x="1028" y="903"/>
                  <a:pt x="1036" y="872"/>
                  <a:pt x="1050" y="845"/>
                </a:cubicBezTo>
                <a:cubicBezTo>
                  <a:pt x="1063" y="820"/>
                  <a:pt x="1070" y="795"/>
                  <a:pt x="1072" y="772"/>
                </a:cubicBezTo>
                <a:cubicBezTo>
                  <a:pt x="1097" y="754"/>
                  <a:pt x="1123" y="725"/>
                  <a:pt x="1140" y="688"/>
                </a:cubicBezTo>
                <a:cubicBezTo>
                  <a:pt x="1159" y="726"/>
                  <a:pt x="1181" y="788"/>
                  <a:pt x="1162" y="849"/>
                </a:cubicBezTo>
                <a:moveTo>
                  <a:pt x="1311" y="1280"/>
                </a:moveTo>
                <a:lnTo>
                  <a:pt x="1084" y="1053"/>
                </a:lnTo>
                <a:cubicBezTo>
                  <a:pt x="1093" y="1021"/>
                  <a:pt x="1097" y="979"/>
                  <a:pt x="1087" y="945"/>
                </a:cubicBezTo>
                <a:cubicBezTo>
                  <a:pt x="1100" y="937"/>
                  <a:pt x="1113" y="929"/>
                  <a:pt x="1124" y="922"/>
                </a:cubicBezTo>
                <a:cubicBezTo>
                  <a:pt x="1196" y="878"/>
                  <a:pt x="1196" y="878"/>
                  <a:pt x="1200" y="869"/>
                </a:cubicBezTo>
                <a:cubicBezTo>
                  <a:pt x="1238" y="765"/>
                  <a:pt x="1177" y="662"/>
                  <a:pt x="1158" y="633"/>
                </a:cubicBezTo>
                <a:cubicBezTo>
                  <a:pt x="1165" y="594"/>
                  <a:pt x="1162" y="549"/>
                  <a:pt x="1141" y="502"/>
                </a:cubicBezTo>
                <a:cubicBezTo>
                  <a:pt x="1217" y="424"/>
                  <a:pt x="1249" y="317"/>
                  <a:pt x="1226" y="221"/>
                </a:cubicBezTo>
                <a:cubicBezTo>
                  <a:pt x="1224" y="213"/>
                  <a:pt x="1218" y="207"/>
                  <a:pt x="1210" y="205"/>
                </a:cubicBezTo>
                <a:cubicBezTo>
                  <a:pt x="1138" y="187"/>
                  <a:pt x="1057" y="201"/>
                  <a:pt x="988" y="243"/>
                </a:cubicBezTo>
                <a:cubicBezTo>
                  <a:pt x="956" y="234"/>
                  <a:pt x="924" y="231"/>
                  <a:pt x="894" y="237"/>
                </a:cubicBezTo>
                <a:cubicBezTo>
                  <a:pt x="874" y="174"/>
                  <a:pt x="820" y="141"/>
                  <a:pt x="802" y="134"/>
                </a:cubicBezTo>
                <a:cubicBezTo>
                  <a:pt x="794" y="131"/>
                  <a:pt x="787" y="133"/>
                  <a:pt x="783" y="135"/>
                </a:cubicBezTo>
                <a:cubicBezTo>
                  <a:pt x="763" y="147"/>
                  <a:pt x="738" y="153"/>
                  <a:pt x="714" y="159"/>
                </a:cubicBezTo>
                <a:cubicBezTo>
                  <a:pt x="675" y="168"/>
                  <a:pt x="635" y="178"/>
                  <a:pt x="617" y="210"/>
                </a:cubicBezTo>
                <a:cubicBezTo>
                  <a:pt x="597" y="208"/>
                  <a:pt x="576" y="208"/>
                  <a:pt x="555" y="208"/>
                </a:cubicBezTo>
                <a:cubicBezTo>
                  <a:pt x="536" y="174"/>
                  <a:pt x="513" y="143"/>
                  <a:pt x="485" y="115"/>
                </a:cubicBezTo>
                <a:cubicBezTo>
                  <a:pt x="390" y="20"/>
                  <a:pt x="258" y="-20"/>
                  <a:pt x="139" y="9"/>
                </a:cubicBezTo>
                <a:cubicBezTo>
                  <a:pt x="131" y="11"/>
                  <a:pt x="125" y="17"/>
                  <a:pt x="123" y="24"/>
                </a:cubicBezTo>
                <a:cubicBezTo>
                  <a:pt x="94" y="143"/>
                  <a:pt x="135" y="276"/>
                  <a:pt x="230" y="371"/>
                </a:cubicBezTo>
                <a:cubicBezTo>
                  <a:pt x="231" y="372"/>
                  <a:pt x="233" y="374"/>
                  <a:pt x="235" y="375"/>
                </a:cubicBezTo>
                <a:cubicBezTo>
                  <a:pt x="156" y="362"/>
                  <a:pt x="77" y="374"/>
                  <a:pt x="12" y="410"/>
                </a:cubicBezTo>
                <a:cubicBezTo>
                  <a:pt x="5" y="413"/>
                  <a:pt x="0" y="421"/>
                  <a:pt x="0" y="429"/>
                </a:cubicBezTo>
                <a:cubicBezTo>
                  <a:pt x="2" y="551"/>
                  <a:pt x="74" y="669"/>
                  <a:pt x="190" y="737"/>
                </a:cubicBezTo>
                <a:cubicBezTo>
                  <a:pt x="196" y="741"/>
                  <a:pt x="201" y="744"/>
                  <a:pt x="207" y="747"/>
                </a:cubicBezTo>
                <a:cubicBezTo>
                  <a:pt x="218" y="762"/>
                  <a:pt x="230" y="776"/>
                  <a:pt x="245" y="789"/>
                </a:cubicBezTo>
                <a:cubicBezTo>
                  <a:pt x="243" y="794"/>
                  <a:pt x="242" y="799"/>
                  <a:pt x="240" y="805"/>
                </a:cubicBezTo>
                <a:cubicBezTo>
                  <a:pt x="230" y="856"/>
                  <a:pt x="248" y="915"/>
                  <a:pt x="295" y="980"/>
                </a:cubicBezTo>
                <a:cubicBezTo>
                  <a:pt x="297" y="982"/>
                  <a:pt x="298" y="984"/>
                  <a:pt x="300" y="987"/>
                </a:cubicBezTo>
                <a:lnTo>
                  <a:pt x="211" y="1075"/>
                </a:lnTo>
                <a:cubicBezTo>
                  <a:pt x="203" y="1084"/>
                  <a:pt x="203" y="1097"/>
                  <a:pt x="211" y="1105"/>
                </a:cubicBezTo>
                <a:cubicBezTo>
                  <a:pt x="215" y="1110"/>
                  <a:pt x="221" y="1112"/>
                  <a:pt x="226" y="1112"/>
                </a:cubicBezTo>
                <a:cubicBezTo>
                  <a:pt x="232" y="1112"/>
                  <a:pt x="237" y="1110"/>
                  <a:pt x="242" y="1105"/>
                </a:cubicBezTo>
                <a:lnTo>
                  <a:pt x="322" y="1025"/>
                </a:lnTo>
                <a:cubicBezTo>
                  <a:pt x="329" y="1038"/>
                  <a:pt x="333" y="1050"/>
                  <a:pt x="337" y="1061"/>
                </a:cubicBezTo>
                <a:cubicBezTo>
                  <a:pt x="345" y="1083"/>
                  <a:pt x="352" y="1104"/>
                  <a:pt x="375" y="1127"/>
                </a:cubicBezTo>
                <a:cubicBezTo>
                  <a:pt x="407" y="1159"/>
                  <a:pt x="449" y="1164"/>
                  <a:pt x="494" y="1169"/>
                </a:cubicBezTo>
                <a:cubicBezTo>
                  <a:pt x="509" y="1170"/>
                  <a:pt x="524" y="1172"/>
                  <a:pt x="539" y="1175"/>
                </a:cubicBezTo>
                <a:cubicBezTo>
                  <a:pt x="545" y="1176"/>
                  <a:pt x="551" y="1177"/>
                  <a:pt x="556" y="1178"/>
                </a:cubicBezTo>
                <a:cubicBezTo>
                  <a:pt x="583" y="1183"/>
                  <a:pt x="614" y="1189"/>
                  <a:pt x="646" y="1189"/>
                </a:cubicBezTo>
                <a:cubicBezTo>
                  <a:pt x="697" y="1189"/>
                  <a:pt x="751" y="1174"/>
                  <a:pt x="788" y="1115"/>
                </a:cubicBezTo>
                <a:cubicBezTo>
                  <a:pt x="796" y="1115"/>
                  <a:pt x="804" y="1116"/>
                  <a:pt x="812" y="1116"/>
                </a:cubicBezTo>
                <a:cubicBezTo>
                  <a:pt x="822" y="1116"/>
                  <a:pt x="833" y="1115"/>
                  <a:pt x="844" y="1114"/>
                </a:cubicBezTo>
                <a:cubicBezTo>
                  <a:pt x="856" y="1131"/>
                  <a:pt x="876" y="1139"/>
                  <a:pt x="905" y="1139"/>
                </a:cubicBezTo>
                <a:cubicBezTo>
                  <a:pt x="907" y="1139"/>
                  <a:pt x="909" y="1139"/>
                  <a:pt x="911" y="1139"/>
                </a:cubicBezTo>
                <a:cubicBezTo>
                  <a:pt x="937" y="1138"/>
                  <a:pt x="966" y="1131"/>
                  <a:pt x="994" y="1124"/>
                </a:cubicBezTo>
                <a:cubicBezTo>
                  <a:pt x="1011" y="1120"/>
                  <a:pt x="1028" y="1116"/>
                  <a:pt x="1041" y="1114"/>
                </a:cubicBezTo>
                <a:cubicBezTo>
                  <a:pt x="1051" y="1113"/>
                  <a:pt x="1059" y="1107"/>
                  <a:pt x="1066" y="1096"/>
                </a:cubicBezTo>
                <a:lnTo>
                  <a:pt x="1281" y="1310"/>
                </a:lnTo>
                <a:cubicBezTo>
                  <a:pt x="1285" y="1314"/>
                  <a:pt x="1290" y="1316"/>
                  <a:pt x="1296" y="1316"/>
                </a:cubicBezTo>
                <a:cubicBezTo>
                  <a:pt x="1301" y="1316"/>
                  <a:pt x="1307" y="1314"/>
                  <a:pt x="1311" y="1310"/>
                </a:cubicBezTo>
                <a:cubicBezTo>
                  <a:pt x="1319" y="1302"/>
                  <a:pt x="1319" y="1288"/>
                  <a:pt x="1311" y="128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 name="TextBox 1">
            <a:extLst>
              <a:ext uri="{FF2B5EF4-FFF2-40B4-BE49-F238E27FC236}">
                <a16:creationId xmlns:a16="http://schemas.microsoft.com/office/drawing/2014/main" id="{5A95BCC9-8A7A-FDF3-6FBC-D9EB96FD5FD6}"/>
              </a:ext>
            </a:extLst>
          </p:cNvPr>
          <p:cNvSpPr txBox="1"/>
          <p:nvPr/>
        </p:nvSpPr>
        <p:spPr>
          <a:xfrm>
            <a:off x="718457" y="1634661"/>
            <a:ext cx="7511143" cy="1815882"/>
          </a:xfrm>
          <a:prstGeom prst="rect">
            <a:avLst/>
          </a:prstGeom>
          <a:noFill/>
        </p:spPr>
        <p:txBody>
          <a:bodyPr wrap="square" rtlCol="0">
            <a:spAutoFit/>
          </a:bodyPr>
          <a:lstStyle/>
          <a:p>
            <a:r>
              <a:rPr lang="en-US" dirty="0" err="1">
                <a:latin typeface="Avenir Book" panose="02000503020000020003" pitchFamily="2" charset="0"/>
              </a:rPr>
              <a:t>CVaR</a:t>
            </a:r>
            <a:r>
              <a:rPr lang="en-US" dirty="0">
                <a:latin typeface="Avenir Book" panose="02000503020000020003" pitchFamily="2" charset="0"/>
              </a:rPr>
              <a:t> gives a more comprehensive view of risk by considering the tail end of the distribution of potential losses.</a:t>
            </a:r>
          </a:p>
          <a:p>
            <a:endParaRPr lang="en-US" dirty="0">
              <a:latin typeface="Avenir Book" panose="02000503020000020003" pitchFamily="2" charset="0"/>
            </a:endParaRPr>
          </a:p>
          <a:p>
            <a:r>
              <a:rPr lang="en-US" dirty="0" err="1">
                <a:latin typeface="Avenir Book" panose="02000503020000020003" pitchFamily="2" charset="0"/>
              </a:rPr>
              <a:t>CVaR</a:t>
            </a:r>
            <a:r>
              <a:rPr lang="en-US" dirty="0">
                <a:latin typeface="Avenir Book" panose="02000503020000020003" pitchFamily="2" charset="0"/>
              </a:rPr>
              <a:t> is particularly useful because it takes into account not just the threshold loss, but also the average of losses that occur beyond this threshold, providing a better understanding of extreme losses.</a:t>
            </a:r>
          </a:p>
          <a:p>
            <a:endParaRPr lang="en-US" dirty="0">
              <a:latin typeface="Avenir Book" panose="02000503020000020003" pitchFamily="2" charset="0"/>
            </a:endParaRPr>
          </a:p>
          <a:p>
            <a:endParaRPr lang="en-US" dirty="0">
              <a:latin typeface="Avenir Book" panose="02000503020000020003" pitchFamily="2" charset="0"/>
            </a:endParaRPr>
          </a:p>
        </p:txBody>
      </p:sp>
    </p:spTree>
    <p:extLst>
      <p:ext uri="{BB962C8B-B14F-4D97-AF65-F5344CB8AC3E}">
        <p14:creationId xmlns:p14="http://schemas.microsoft.com/office/powerpoint/2010/main" val="4123837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23;p32">
            <a:extLst>
              <a:ext uri="{FF2B5EF4-FFF2-40B4-BE49-F238E27FC236}">
                <a16:creationId xmlns:a16="http://schemas.microsoft.com/office/drawing/2014/main" id="{A4060059-AA7D-5C22-FD57-07C7F05CA601}"/>
              </a:ext>
            </a:extLst>
          </p:cNvPr>
          <p:cNvSpPr txBox="1">
            <a:spLocks noGrp="1"/>
          </p:cNvSpPr>
          <p:nvPr>
            <p:ph type="title"/>
          </p:nvPr>
        </p:nvSpPr>
        <p:spPr>
          <a:xfrm>
            <a:off x="548639" y="476640"/>
            <a:ext cx="4534989" cy="7740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Confidence Level</a:t>
            </a:r>
            <a:endParaRPr dirty="0"/>
          </a:p>
        </p:txBody>
      </p:sp>
      <p:sp>
        <p:nvSpPr>
          <p:cNvPr id="10" name="Rectangle 9">
            <a:extLst>
              <a:ext uri="{FF2B5EF4-FFF2-40B4-BE49-F238E27FC236}">
                <a16:creationId xmlns:a16="http://schemas.microsoft.com/office/drawing/2014/main" id="{A9B3D7AF-F213-6811-2718-F1DD0AC39262}"/>
              </a:ext>
            </a:extLst>
          </p:cNvPr>
          <p:cNvSpPr/>
          <p:nvPr/>
        </p:nvSpPr>
        <p:spPr>
          <a:xfrm>
            <a:off x="805543" y="1250730"/>
            <a:ext cx="7097486" cy="980841"/>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819AD038-5E6E-4B88-F2C0-DB877479DD89}"/>
              </a:ext>
            </a:extLst>
          </p:cNvPr>
          <p:cNvSpPr txBox="1"/>
          <p:nvPr/>
        </p:nvSpPr>
        <p:spPr>
          <a:xfrm>
            <a:off x="805543" y="1277464"/>
            <a:ext cx="6847114" cy="954107"/>
          </a:xfrm>
          <a:prstGeom prst="rect">
            <a:avLst/>
          </a:prstGeom>
          <a:noFill/>
        </p:spPr>
        <p:txBody>
          <a:bodyPr wrap="square" rtlCol="0">
            <a:spAutoFit/>
          </a:bodyPr>
          <a:lstStyle/>
          <a:p>
            <a:r>
              <a:rPr lang="en-US" dirty="0">
                <a:latin typeface="Avenir Book" panose="02000503020000020003" pitchFamily="2" charset="0"/>
              </a:rPr>
              <a:t>The confidence level is the probability that the value of a portfolio will not exceed a specified level of loss over a defined period. It reflects the degree of certainty in the risk assessment. For example, a 95% confidence level indicates there is a 95% chance that the actual loss will not exceed the </a:t>
            </a:r>
            <a:r>
              <a:rPr lang="en-US" dirty="0" err="1">
                <a:latin typeface="Avenir Book" panose="02000503020000020003" pitchFamily="2" charset="0"/>
              </a:rPr>
              <a:t>VaR.</a:t>
            </a:r>
            <a:endParaRPr lang="en-US" dirty="0">
              <a:latin typeface="Avenir Book" panose="02000503020000020003" pitchFamily="2" charset="0"/>
            </a:endParaRPr>
          </a:p>
        </p:txBody>
      </p:sp>
    </p:spTree>
    <p:extLst>
      <p:ext uri="{BB962C8B-B14F-4D97-AF65-F5344CB8AC3E}">
        <p14:creationId xmlns:p14="http://schemas.microsoft.com/office/powerpoint/2010/main" val="458431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1026" name="Picture 2" descr="Lehman Brothers Collapse: Causes, Impact">
            <a:extLst>
              <a:ext uri="{FF2B5EF4-FFF2-40B4-BE49-F238E27FC236}">
                <a16:creationId xmlns:a16="http://schemas.microsoft.com/office/drawing/2014/main" id="{9E25E8B6-1E78-F8AF-C7D6-D4C851CEAD82}"/>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t="7778" b="7778"/>
          <a:stretch>
            <a:fillRect/>
          </a:stretch>
        </p:blipFill>
        <p:spPr bwMode="auto">
          <a:xfrm>
            <a:off x="-541246" y="-570225"/>
            <a:ext cx="10130553" cy="5713725"/>
          </a:xfrm>
          <a:prstGeom prst="rect">
            <a:avLst/>
          </a:prstGeom>
          <a:noFill/>
          <a:extLst>
            <a:ext uri="{909E8E84-426E-40DD-AFC4-6F175D3DCCD1}">
              <a14:hiddenFill xmlns:a14="http://schemas.microsoft.com/office/drawing/2010/main">
                <a:solidFill>
                  <a:srgbClr val="FFFFFF"/>
                </a:solidFill>
              </a14:hiddenFill>
            </a:ext>
          </a:extLst>
        </p:spPr>
      </p:pic>
      <p:sp>
        <p:nvSpPr>
          <p:cNvPr id="334" name="Google Shape;334;p33"/>
          <p:cNvSpPr/>
          <p:nvPr/>
        </p:nvSpPr>
        <p:spPr>
          <a:xfrm>
            <a:off x="709307" y="3731171"/>
            <a:ext cx="7725386" cy="1289639"/>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5" name="Google Shape;335;p33"/>
          <p:cNvSpPr txBox="1">
            <a:spLocks noGrp="1"/>
          </p:cNvSpPr>
          <p:nvPr>
            <p:ph type="title"/>
          </p:nvPr>
        </p:nvSpPr>
        <p:spPr>
          <a:xfrm>
            <a:off x="709307" y="4543467"/>
            <a:ext cx="7629449" cy="6613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Fact : The Var Models Failed to </a:t>
            </a:r>
            <a:r>
              <a:rPr lang="en-US" dirty="0" err="1"/>
              <a:t>forsee</a:t>
            </a:r>
            <a:r>
              <a:rPr lang="en-US" dirty="0"/>
              <a:t> the 2007-2008 crisis as the models can’t capture the Extreme black swan moments which led to bankruptcy of Lehman Brothers and led the whole world to Recession.</a:t>
            </a:r>
            <a:br>
              <a:rPr lang="en-US" dirty="0"/>
            </a:br>
            <a:endParaRPr dirty="0"/>
          </a:p>
        </p:txBody>
      </p:sp>
      <p:grpSp>
        <p:nvGrpSpPr>
          <p:cNvPr id="336" name="Google Shape;336;p33"/>
          <p:cNvGrpSpPr/>
          <p:nvPr/>
        </p:nvGrpSpPr>
        <p:grpSpPr>
          <a:xfrm>
            <a:off x="7522599" y="3823257"/>
            <a:ext cx="534075" cy="101100"/>
            <a:chOff x="832225" y="661450"/>
            <a:chExt cx="534075" cy="101100"/>
          </a:xfrm>
        </p:grpSpPr>
        <p:sp>
          <p:nvSpPr>
            <p:cNvPr id="337" name="Google Shape;337;p33"/>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8" name="Google Shape;338;p33"/>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 name="Google Shape;339;p33"/>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 name="Google Shape;340;p33"/>
            <p:cNvSpPr/>
            <p:nvPr/>
          </p:nvSpPr>
          <p:spPr>
            <a:xfrm>
              <a:off x="1265200"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extLst>
      <p:ext uri="{BB962C8B-B14F-4D97-AF65-F5344CB8AC3E}">
        <p14:creationId xmlns:p14="http://schemas.microsoft.com/office/powerpoint/2010/main" val="1140690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p:nvPr/>
        </p:nvSpPr>
        <p:spPr>
          <a:xfrm flipH="1">
            <a:off x="6793109" y="857421"/>
            <a:ext cx="1197300" cy="1197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249" name="Google Shape;249;p29"/>
          <p:cNvSpPr txBox="1">
            <a:spLocks noGrp="1"/>
          </p:cNvSpPr>
          <p:nvPr>
            <p:ph type="title"/>
          </p:nvPr>
        </p:nvSpPr>
        <p:spPr>
          <a:xfrm>
            <a:off x="4688025" y="2133200"/>
            <a:ext cx="3280800" cy="151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Monte Carlo</a:t>
            </a:r>
            <a:endParaRPr dirty="0"/>
          </a:p>
        </p:txBody>
      </p:sp>
      <p:sp>
        <p:nvSpPr>
          <p:cNvPr id="250" name="Google Shape;250;p29"/>
          <p:cNvSpPr txBox="1">
            <a:spLocks noGrp="1"/>
          </p:cNvSpPr>
          <p:nvPr>
            <p:ph type="title" idx="2"/>
          </p:nvPr>
        </p:nvSpPr>
        <p:spPr>
          <a:xfrm>
            <a:off x="6826250" y="998125"/>
            <a:ext cx="11310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51" name="Google Shape;251;p29"/>
          <p:cNvSpPr txBox="1">
            <a:spLocks noGrp="1"/>
          </p:cNvSpPr>
          <p:nvPr>
            <p:ph type="subTitle" idx="1"/>
          </p:nvPr>
        </p:nvSpPr>
        <p:spPr>
          <a:xfrm>
            <a:off x="4688025" y="3633025"/>
            <a:ext cx="3280800" cy="653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Prediction Using Random Sampling </a:t>
            </a:r>
            <a:endParaRPr dirty="0"/>
          </a:p>
        </p:txBody>
      </p:sp>
      <p:sp>
        <p:nvSpPr>
          <p:cNvPr id="256" name="Google Shape;256;p29"/>
          <p:cNvSpPr/>
          <p:nvPr/>
        </p:nvSpPr>
        <p:spPr>
          <a:xfrm>
            <a:off x="3169660" y="1520027"/>
            <a:ext cx="474120" cy="366480"/>
          </a:xfrm>
          <a:custGeom>
            <a:avLst/>
            <a:gdLst/>
            <a:ahLst/>
            <a:cxnLst/>
            <a:rect l="l" t="t" r="r" b="b"/>
            <a:pathLst>
              <a:path w="1317" h="1018" extrusionOk="0">
                <a:moveTo>
                  <a:pt x="1260" y="481"/>
                </a:moveTo>
                <a:cubicBezTo>
                  <a:pt x="1214" y="510"/>
                  <a:pt x="1146" y="552"/>
                  <a:pt x="1070" y="600"/>
                </a:cubicBezTo>
                <a:cubicBezTo>
                  <a:pt x="1062" y="582"/>
                  <a:pt x="1052" y="566"/>
                  <a:pt x="1042" y="549"/>
                </a:cubicBezTo>
                <a:lnTo>
                  <a:pt x="1210" y="397"/>
                </a:lnTo>
                <a:lnTo>
                  <a:pt x="1260" y="429"/>
                </a:lnTo>
                <a:cubicBezTo>
                  <a:pt x="1270" y="435"/>
                  <a:pt x="1275" y="444"/>
                  <a:pt x="1275" y="455"/>
                </a:cubicBezTo>
                <a:cubicBezTo>
                  <a:pt x="1275" y="466"/>
                  <a:pt x="1269" y="475"/>
                  <a:pt x="1260" y="481"/>
                </a:cubicBezTo>
                <a:moveTo>
                  <a:pt x="797" y="771"/>
                </a:moveTo>
                <a:lnTo>
                  <a:pt x="941" y="641"/>
                </a:lnTo>
                <a:cubicBezTo>
                  <a:pt x="946" y="651"/>
                  <a:pt x="951" y="661"/>
                  <a:pt x="955" y="672"/>
                </a:cubicBezTo>
                <a:cubicBezTo>
                  <a:pt x="952" y="674"/>
                  <a:pt x="949" y="676"/>
                  <a:pt x="946" y="678"/>
                </a:cubicBezTo>
                <a:cubicBezTo>
                  <a:pt x="896" y="709"/>
                  <a:pt x="846" y="741"/>
                  <a:pt x="797" y="771"/>
                </a:cubicBezTo>
                <a:moveTo>
                  <a:pt x="721" y="947"/>
                </a:moveTo>
                <a:cubicBezTo>
                  <a:pt x="706" y="965"/>
                  <a:pt x="683" y="976"/>
                  <a:pt x="659" y="976"/>
                </a:cubicBezTo>
                <a:cubicBezTo>
                  <a:pt x="634" y="976"/>
                  <a:pt x="612" y="965"/>
                  <a:pt x="597" y="947"/>
                </a:cubicBezTo>
                <a:cubicBezTo>
                  <a:pt x="616" y="935"/>
                  <a:pt x="636" y="922"/>
                  <a:pt x="659" y="908"/>
                </a:cubicBezTo>
                <a:lnTo>
                  <a:pt x="721" y="947"/>
                </a:lnTo>
                <a:moveTo>
                  <a:pt x="43" y="455"/>
                </a:moveTo>
                <a:cubicBezTo>
                  <a:pt x="43" y="444"/>
                  <a:pt x="48" y="435"/>
                  <a:pt x="57" y="429"/>
                </a:cubicBezTo>
                <a:lnTo>
                  <a:pt x="107" y="397"/>
                </a:lnTo>
                <a:lnTo>
                  <a:pt x="276" y="549"/>
                </a:lnTo>
                <a:cubicBezTo>
                  <a:pt x="265" y="566"/>
                  <a:pt x="256" y="583"/>
                  <a:pt x="248" y="600"/>
                </a:cubicBezTo>
                <a:lnTo>
                  <a:pt x="57" y="481"/>
                </a:lnTo>
                <a:cubicBezTo>
                  <a:pt x="48" y="475"/>
                  <a:pt x="43" y="466"/>
                  <a:pt x="43" y="455"/>
                </a:cubicBezTo>
                <a:moveTo>
                  <a:pt x="146" y="288"/>
                </a:moveTo>
                <a:cubicBezTo>
                  <a:pt x="151" y="256"/>
                  <a:pt x="177" y="230"/>
                  <a:pt x="209" y="225"/>
                </a:cubicBezTo>
                <a:lnTo>
                  <a:pt x="282" y="212"/>
                </a:lnTo>
                <a:lnTo>
                  <a:pt x="395" y="423"/>
                </a:lnTo>
                <a:cubicBezTo>
                  <a:pt x="359" y="449"/>
                  <a:pt x="327" y="479"/>
                  <a:pt x="300" y="514"/>
                </a:cubicBezTo>
                <a:lnTo>
                  <a:pt x="133" y="362"/>
                </a:lnTo>
                <a:lnTo>
                  <a:pt x="146" y="288"/>
                </a:lnTo>
                <a:moveTo>
                  <a:pt x="357" y="126"/>
                </a:moveTo>
                <a:cubicBezTo>
                  <a:pt x="371" y="103"/>
                  <a:pt x="396" y="89"/>
                  <a:pt x="423" y="89"/>
                </a:cubicBezTo>
                <a:cubicBezTo>
                  <a:pt x="428" y="89"/>
                  <a:pt x="434" y="90"/>
                  <a:pt x="440" y="91"/>
                </a:cubicBezTo>
                <a:lnTo>
                  <a:pt x="510" y="107"/>
                </a:lnTo>
                <a:lnTo>
                  <a:pt x="551" y="351"/>
                </a:lnTo>
                <a:cubicBezTo>
                  <a:pt x="509" y="362"/>
                  <a:pt x="469" y="378"/>
                  <a:pt x="431" y="400"/>
                </a:cubicBezTo>
                <a:lnTo>
                  <a:pt x="317" y="188"/>
                </a:lnTo>
                <a:lnTo>
                  <a:pt x="357" y="126"/>
                </a:lnTo>
                <a:moveTo>
                  <a:pt x="614" y="57"/>
                </a:moveTo>
                <a:cubicBezTo>
                  <a:pt x="641" y="38"/>
                  <a:pt x="677" y="38"/>
                  <a:pt x="704" y="57"/>
                </a:cubicBezTo>
                <a:lnTo>
                  <a:pt x="765" y="100"/>
                </a:lnTo>
                <a:lnTo>
                  <a:pt x="725" y="343"/>
                </a:lnTo>
                <a:cubicBezTo>
                  <a:pt x="703" y="340"/>
                  <a:pt x="681" y="338"/>
                  <a:pt x="659" y="338"/>
                </a:cubicBezTo>
                <a:cubicBezTo>
                  <a:pt x="637" y="338"/>
                  <a:pt x="615" y="340"/>
                  <a:pt x="593" y="343"/>
                </a:cubicBezTo>
                <a:lnTo>
                  <a:pt x="552" y="100"/>
                </a:lnTo>
                <a:lnTo>
                  <a:pt x="614" y="57"/>
                </a:lnTo>
                <a:moveTo>
                  <a:pt x="878" y="91"/>
                </a:moveTo>
                <a:cubicBezTo>
                  <a:pt x="910" y="84"/>
                  <a:pt x="943" y="98"/>
                  <a:pt x="961" y="126"/>
                </a:cubicBezTo>
                <a:lnTo>
                  <a:pt x="1000" y="188"/>
                </a:lnTo>
                <a:lnTo>
                  <a:pt x="886" y="400"/>
                </a:lnTo>
                <a:cubicBezTo>
                  <a:pt x="849" y="378"/>
                  <a:pt x="808" y="362"/>
                  <a:pt x="766" y="351"/>
                </a:cubicBezTo>
                <a:lnTo>
                  <a:pt x="807" y="107"/>
                </a:lnTo>
                <a:lnTo>
                  <a:pt x="878" y="91"/>
                </a:lnTo>
                <a:moveTo>
                  <a:pt x="858" y="542"/>
                </a:moveTo>
                <a:cubicBezTo>
                  <a:pt x="881" y="560"/>
                  <a:pt x="901" y="581"/>
                  <a:pt x="918" y="604"/>
                </a:cubicBezTo>
                <a:lnTo>
                  <a:pt x="736" y="768"/>
                </a:lnTo>
                <a:lnTo>
                  <a:pt x="858" y="542"/>
                </a:lnTo>
                <a:moveTo>
                  <a:pt x="377" y="641"/>
                </a:moveTo>
                <a:lnTo>
                  <a:pt x="521" y="772"/>
                </a:lnTo>
                <a:lnTo>
                  <a:pt x="362" y="672"/>
                </a:lnTo>
                <a:cubicBezTo>
                  <a:pt x="367" y="661"/>
                  <a:pt x="371" y="651"/>
                  <a:pt x="377" y="641"/>
                </a:cubicBezTo>
                <a:moveTo>
                  <a:pt x="439" y="504"/>
                </a:moveTo>
                <a:cubicBezTo>
                  <a:pt x="412" y="524"/>
                  <a:pt x="388" y="548"/>
                  <a:pt x="368" y="575"/>
                </a:cubicBezTo>
                <a:lnTo>
                  <a:pt x="332" y="543"/>
                </a:lnTo>
                <a:cubicBezTo>
                  <a:pt x="356" y="511"/>
                  <a:pt x="384" y="484"/>
                  <a:pt x="416" y="460"/>
                </a:cubicBezTo>
                <a:lnTo>
                  <a:pt x="439" y="504"/>
                </a:lnTo>
                <a:moveTo>
                  <a:pt x="566" y="442"/>
                </a:moveTo>
                <a:cubicBezTo>
                  <a:pt x="534" y="450"/>
                  <a:pt x="503" y="463"/>
                  <a:pt x="474" y="480"/>
                </a:cubicBezTo>
                <a:lnTo>
                  <a:pt x="451" y="437"/>
                </a:lnTo>
                <a:cubicBezTo>
                  <a:pt x="485" y="418"/>
                  <a:pt x="520" y="403"/>
                  <a:pt x="558" y="393"/>
                </a:cubicBezTo>
                <a:lnTo>
                  <a:pt x="566" y="442"/>
                </a:lnTo>
                <a:moveTo>
                  <a:pt x="710" y="433"/>
                </a:moveTo>
                <a:cubicBezTo>
                  <a:pt x="693" y="431"/>
                  <a:pt x="676" y="429"/>
                  <a:pt x="659" y="429"/>
                </a:cubicBezTo>
                <a:cubicBezTo>
                  <a:pt x="642" y="429"/>
                  <a:pt x="625" y="431"/>
                  <a:pt x="608" y="433"/>
                </a:cubicBezTo>
                <a:lnTo>
                  <a:pt x="600" y="385"/>
                </a:lnTo>
                <a:cubicBezTo>
                  <a:pt x="619" y="382"/>
                  <a:pt x="639" y="381"/>
                  <a:pt x="659" y="381"/>
                </a:cubicBezTo>
                <a:cubicBezTo>
                  <a:pt x="679" y="381"/>
                  <a:pt x="698" y="382"/>
                  <a:pt x="718" y="385"/>
                </a:cubicBezTo>
                <a:lnTo>
                  <a:pt x="710" y="433"/>
                </a:lnTo>
                <a:moveTo>
                  <a:pt x="751" y="442"/>
                </a:moveTo>
                <a:lnTo>
                  <a:pt x="759" y="394"/>
                </a:lnTo>
                <a:cubicBezTo>
                  <a:pt x="797" y="403"/>
                  <a:pt x="833" y="418"/>
                  <a:pt x="866" y="437"/>
                </a:cubicBezTo>
                <a:lnTo>
                  <a:pt x="843" y="480"/>
                </a:lnTo>
                <a:cubicBezTo>
                  <a:pt x="815" y="463"/>
                  <a:pt x="784" y="450"/>
                  <a:pt x="751" y="442"/>
                </a:cubicBezTo>
                <a:moveTo>
                  <a:pt x="744" y="484"/>
                </a:moveTo>
                <a:cubicBezTo>
                  <a:pt x="772" y="492"/>
                  <a:pt x="798" y="503"/>
                  <a:pt x="823" y="518"/>
                </a:cubicBezTo>
                <a:lnTo>
                  <a:pt x="701" y="744"/>
                </a:lnTo>
                <a:lnTo>
                  <a:pt x="744" y="484"/>
                </a:lnTo>
                <a:moveTo>
                  <a:pt x="581" y="768"/>
                </a:moveTo>
                <a:lnTo>
                  <a:pt x="400" y="604"/>
                </a:lnTo>
                <a:cubicBezTo>
                  <a:pt x="417" y="581"/>
                  <a:pt x="437" y="560"/>
                  <a:pt x="459" y="542"/>
                </a:cubicBezTo>
                <a:lnTo>
                  <a:pt x="581" y="768"/>
                </a:lnTo>
                <a:moveTo>
                  <a:pt x="615" y="475"/>
                </a:moveTo>
                <a:cubicBezTo>
                  <a:pt x="629" y="473"/>
                  <a:pt x="644" y="472"/>
                  <a:pt x="659" y="472"/>
                </a:cubicBezTo>
                <a:cubicBezTo>
                  <a:pt x="674" y="472"/>
                  <a:pt x="688" y="473"/>
                  <a:pt x="703" y="475"/>
                </a:cubicBezTo>
                <a:lnTo>
                  <a:pt x="659" y="738"/>
                </a:lnTo>
                <a:lnTo>
                  <a:pt x="615" y="475"/>
                </a:lnTo>
                <a:moveTo>
                  <a:pt x="617" y="744"/>
                </a:moveTo>
                <a:lnTo>
                  <a:pt x="495" y="517"/>
                </a:lnTo>
                <a:cubicBezTo>
                  <a:pt x="519" y="503"/>
                  <a:pt x="545" y="491"/>
                  <a:pt x="573" y="484"/>
                </a:cubicBezTo>
                <a:lnTo>
                  <a:pt x="617" y="744"/>
                </a:lnTo>
                <a:moveTo>
                  <a:pt x="284" y="623"/>
                </a:moveTo>
                <a:cubicBezTo>
                  <a:pt x="291" y="607"/>
                  <a:pt x="299" y="593"/>
                  <a:pt x="308" y="578"/>
                </a:cubicBezTo>
                <a:lnTo>
                  <a:pt x="344" y="611"/>
                </a:lnTo>
                <a:cubicBezTo>
                  <a:pt x="337" y="623"/>
                  <a:pt x="331" y="636"/>
                  <a:pt x="326" y="649"/>
                </a:cubicBezTo>
                <a:lnTo>
                  <a:pt x="284" y="623"/>
                </a:lnTo>
                <a:moveTo>
                  <a:pt x="950" y="575"/>
                </a:moveTo>
                <a:cubicBezTo>
                  <a:pt x="929" y="548"/>
                  <a:pt x="905" y="524"/>
                  <a:pt x="879" y="504"/>
                </a:cubicBezTo>
                <a:lnTo>
                  <a:pt x="902" y="461"/>
                </a:lnTo>
                <a:cubicBezTo>
                  <a:pt x="934" y="484"/>
                  <a:pt x="962" y="512"/>
                  <a:pt x="986" y="543"/>
                </a:cubicBezTo>
                <a:lnTo>
                  <a:pt x="950" y="575"/>
                </a:lnTo>
                <a:moveTo>
                  <a:pt x="992" y="649"/>
                </a:moveTo>
                <a:cubicBezTo>
                  <a:pt x="987" y="636"/>
                  <a:pt x="980" y="623"/>
                  <a:pt x="973" y="612"/>
                </a:cubicBezTo>
                <a:lnTo>
                  <a:pt x="1010" y="578"/>
                </a:lnTo>
                <a:cubicBezTo>
                  <a:pt x="1019" y="593"/>
                  <a:pt x="1027" y="607"/>
                  <a:pt x="1034" y="623"/>
                </a:cubicBezTo>
                <a:cubicBezTo>
                  <a:pt x="1020" y="631"/>
                  <a:pt x="1006" y="640"/>
                  <a:pt x="992" y="649"/>
                </a:cubicBezTo>
                <a:moveTo>
                  <a:pt x="1172" y="288"/>
                </a:moveTo>
                <a:lnTo>
                  <a:pt x="1185" y="362"/>
                </a:lnTo>
                <a:lnTo>
                  <a:pt x="1017" y="514"/>
                </a:lnTo>
                <a:cubicBezTo>
                  <a:pt x="991" y="479"/>
                  <a:pt x="959" y="449"/>
                  <a:pt x="922" y="423"/>
                </a:cubicBezTo>
                <a:lnTo>
                  <a:pt x="1036" y="212"/>
                </a:lnTo>
                <a:lnTo>
                  <a:pt x="1109" y="225"/>
                </a:lnTo>
                <a:cubicBezTo>
                  <a:pt x="1141" y="230"/>
                  <a:pt x="1166" y="256"/>
                  <a:pt x="1172" y="288"/>
                </a:cubicBezTo>
                <a:moveTo>
                  <a:pt x="1283" y="393"/>
                </a:moveTo>
                <a:lnTo>
                  <a:pt x="1228" y="358"/>
                </a:lnTo>
                <a:lnTo>
                  <a:pt x="1214" y="280"/>
                </a:lnTo>
                <a:cubicBezTo>
                  <a:pt x="1205" y="231"/>
                  <a:pt x="1166" y="191"/>
                  <a:pt x="1116" y="183"/>
                </a:cubicBezTo>
                <a:lnTo>
                  <a:pt x="1039" y="169"/>
                </a:lnTo>
                <a:lnTo>
                  <a:pt x="997" y="103"/>
                </a:lnTo>
                <a:cubicBezTo>
                  <a:pt x="970" y="60"/>
                  <a:pt x="918" y="39"/>
                  <a:pt x="869" y="50"/>
                </a:cubicBezTo>
                <a:lnTo>
                  <a:pt x="792" y="67"/>
                </a:lnTo>
                <a:lnTo>
                  <a:pt x="728" y="22"/>
                </a:lnTo>
                <a:cubicBezTo>
                  <a:pt x="687" y="-7"/>
                  <a:pt x="631" y="-7"/>
                  <a:pt x="590" y="22"/>
                </a:cubicBezTo>
                <a:lnTo>
                  <a:pt x="525" y="67"/>
                </a:lnTo>
                <a:lnTo>
                  <a:pt x="449" y="50"/>
                </a:lnTo>
                <a:cubicBezTo>
                  <a:pt x="399" y="39"/>
                  <a:pt x="348" y="60"/>
                  <a:pt x="321" y="103"/>
                </a:cubicBezTo>
                <a:lnTo>
                  <a:pt x="279" y="169"/>
                </a:lnTo>
                <a:lnTo>
                  <a:pt x="201" y="183"/>
                </a:lnTo>
                <a:cubicBezTo>
                  <a:pt x="152" y="191"/>
                  <a:pt x="112" y="231"/>
                  <a:pt x="104" y="280"/>
                </a:cubicBezTo>
                <a:lnTo>
                  <a:pt x="90" y="358"/>
                </a:lnTo>
                <a:lnTo>
                  <a:pt x="34" y="393"/>
                </a:lnTo>
                <a:cubicBezTo>
                  <a:pt x="13" y="407"/>
                  <a:pt x="0" y="430"/>
                  <a:pt x="0" y="455"/>
                </a:cubicBezTo>
                <a:cubicBezTo>
                  <a:pt x="0" y="480"/>
                  <a:pt x="13" y="503"/>
                  <a:pt x="35" y="517"/>
                </a:cubicBezTo>
                <a:lnTo>
                  <a:pt x="619" y="883"/>
                </a:lnTo>
                <a:cubicBezTo>
                  <a:pt x="595" y="897"/>
                  <a:pt x="574" y="911"/>
                  <a:pt x="555" y="923"/>
                </a:cubicBezTo>
                <a:cubicBezTo>
                  <a:pt x="546" y="929"/>
                  <a:pt x="543" y="941"/>
                  <a:pt x="548" y="950"/>
                </a:cubicBezTo>
                <a:cubicBezTo>
                  <a:pt x="569" y="992"/>
                  <a:pt x="612" y="1018"/>
                  <a:pt x="659" y="1018"/>
                </a:cubicBezTo>
                <a:cubicBezTo>
                  <a:pt x="706" y="1018"/>
                  <a:pt x="748" y="992"/>
                  <a:pt x="770" y="951"/>
                </a:cubicBezTo>
                <a:cubicBezTo>
                  <a:pt x="775" y="941"/>
                  <a:pt x="771" y="928"/>
                  <a:pt x="762" y="923"/>
                </a:cubicBezTo>
                <a:lnTo>
                  <a:pt x="699" y="883"/>
                </a:lnTo>
                <a:cubicBezTo>
                  <a:pt x="781" y="832"/>
                  <a:pt x="876" y="772"/>
                  <a:pt x="969" y="714"/>
                </a:cubicBezTo>
                <a:cubicBezTo>
                  <a:pt x="1093" y="636"/>
                  <a:pt x="1212" y="561"/>
                  <a:pt x="1283" y="517"/>
                </a:cubicBezTo>
                <a:cubicBezTo>
                  <a:pt x="1304" y="503"/>
                  <a:pt x="1317" y="480"/>
                  <a:pt x="1317" y="455"/>
                </a:cubicBezTo>
                <a:cubicBezTo>
                  <a:pt x="1317" y="430"/>
                  <a:pt x="1305" y="407"/>
                  <a:pt x="1283" y="39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pic>
        <p:nvPicPr>
          <p:cNvPr id="6146" name="Picture 2" descr="How To Do A Monte Carlo Simulation Using Python - (Example, Code, Setup,  Backtest) - Quantified Strategies">
            <a:extLst>
              <a:ext uri="{FF2B5EF4-FFF2-40B4-BE49-F238E27FC236}">
                <a16:creationId xmlns:a16="http://schemas.microsoft.com/office/drawing/2014/main" id="{45D1C4D8-64F3-6A4A-3FFB-97171CCADC9C}"/>
              </a:ext>
            </a:extLst>
          </p:cNvPr>
          <p:cNvPicPr>
            <a:picLocks noGrp="1" noChangeAspect="1" noChangeArrowheads="1"/>
          </p:cNvPicPr>
          <p:nvPr>
            <p:ph type="pic" idx="5"/>
          </p:nvPr>
        </p:nvPicPr>
        <p:blipFill>
          <a:blip r:embed="rId3">
            <a:extLst>
              <a:ext uri="{28A0092B-C50C-407E-A947-70E740481C1C}">
                <a14:useLocalDpi xmlns:a14="http://schemas.microsoft.com/office/drawing/2010/main" val="0"/>
              </a:ext>
            </a:extLst>
          </a:blip>
          <a:srcRect l="8372" r="8372"/>
          <a:stretch>
            <a:fillRect/>
          </a:stretch>
        </p:blipFill>
        <p:spPr bwMode="auto">
          <a:xfrm>
            <a:off x="710492" y="857421"/>
            <a:ext cx="3280799" cy="3280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55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0"/>
          <p:cNvSpPr txBox="1">
            <a:spLocks noGrp="1"/>
          </p:cNvSpPr>
          <p:nvPr>
            <p:ph type="title"/>
          </p:nvPr>
        </p:nvSpPr>
        <p:spPr>
          <a:xfrm>
            <a:off x="696716" y="591472"/>
            <a:ext cx="3990900" cy="10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Definition of Monte Carlo </a:t>
            </a:r>
            <a:endParaRPr dirty="0"/>
          </a:p>
        </p:txBody>
      </p:sp>
      <p:sp>
        <p:nvSpPr>
          <p:cNvPr id="262" name="Google Shape;262;p30"/>
          <p:cNvSpPr txBox="1">
            <a:spLocks noGrp="1"/>
          </p:cNvSpPr>
          <p:nvPr>
            <p:ph type="subTitle" idx="1"/>
          </p:nvPr>
        </p:nvSpPr>
        <p:spPr>
          <a:xfrm>
            <a:off x="760344" y="1605172"/>
            <a:ext cx="3724570" cy="29468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lumMod val="50000"/>
                  </a:schemeClr>
                </a:solidFill>
                <a:latin typeface="Avenir Light" panose="020B0402020203020204" pitchFamily="34" charset="77"/>
              </a:rPr>
              <a:t>Monte Carlo methods are computational algorithms that employ random sampling to simulate and analyse complex systems or processes, providing numerical solutions or estimates to problems that may be otherwise intractable or computationally expensive to solve using deterministic methods. These techniques are widely used across various fields to tackle uncertainty, optimize decision-making, and model real-world phenomena.</a:t>
            </a:r>
            <a:endParaRPr dirty="0">
              <a:solidFill>
                <a:schemeClr val="tx1">
                  <a:lumMod val="50000"/>
                </a:schemeClr>
              </a:solidFill>
              <a:latin typeface="Avenir Light" panose="020B0402020203020204" pitchFamily="34" charset="77"/>
            </a:endParaRPr>
          </a:p>
        </p:txBody>
      </p:sp>
      <p:grpSp>
        <p:nvGrpSpPr>
          <p:cNvPr id="267" name="Google Shape;267;p30"/>
          <p:cNvGrpSpPr/>
          <p:nvPr/>
        </p:nvGrpSpPr>
        <p:grpSpPr>
          <a:xfrm>
            <a:off x="5597883" y="1466212"/>
            <a:ext cx="474120" cy="474120"/>
            <a:chOff x="6092970" y="1725500"/>
            <a:chExt cx="474120" cy="474120"/>
          </a:xfrm>
        </p:grpSpPr>
        <p:sp>
          <p:nvSpPr>
            <p:cNvPr id="268" name="Google Shape;268;p30"/>
            <p:cNvSpPr/>
            <p:nvPr/>
          </p:nvSpPr>
          <p:spPr>
            <a:xfrm>
              <a:off x="6092970" y="1725500"/>
              <a:ext cx="474120" cy="474120"/>
            </a:xfrm>
            <a:custGeom>
              <a:avLst/>
              <a:gdLst/>
              <a:ahLst/>
              <a:cxnLst/>
              <a:rect l="l" t="t" r="r" b="b"/>
              <a:pathLst>
                <a:path w="1317" h="1317" extrusionOk="0">
                  <a:moveTo>
                    <a:pt x="726" y="1274"/>
                  </a:moveTo>
                  <a:cubicBezTo>
                    <a:pt x="425" y="1274"/>
                    <a:pt x="179" y="1028"/>
                    <a:pt x="179" y="726"/>
                  </a:cubicBezTo>
                  <a:cubicBezTo>
                    <a:pt x="179" y="607"/>
                    <a:pt x="216" y="494"/>
                    <a:pt x="288" y="399"/>
                  </a:cubicBezTo>
                  <a:lnTo>
                    <a:pt x="373" y="480"/>
                  </a:lnTo>
                  <a:cubicBezTo>
                    <a:pt x="322" y="552"/>
                    <a:pt x="296" y="637"/>
                    <a:pt x="296" y="726"/>
                  </a:cubicBezTo>
                  <a:cubicBezTo>
                    <a:pt x="296" y="964"/>
                    <a:pt x="489" y="1157"/>
                    <a:pt x="726" y="1157"/>
                  </a:cubicBezTo>
                  <a:cubicBezTo>
                    <a:pt x="964" y="1157"/>
                    <a:pt x="1157" y="964"/>
                    <a:pt x="1157" y="726"/>
                  </a:cubicBezTo>
                  <a:cubicBezTo>
                    <a:pt x="1157" y="489"/>
                    <a:pt x="964" y="295"/>
                    <a:pt x="726" y="295"/>
                  </a:cubicBezTo>
                  <a:cubicBezTo>
                    <a:pt x="637" y="295"/>
                    <a:pt x="552" y="322"/>
                    <a:pt x="480" y="373"/>
                  </a:cubicBezTo>
                  <a:lnTo>
                    <a:pt x="399" y="288"/>
                  </a:lnTo>
                  <a:cubicBezTo>
                    <a:pt x="494" y="216"/>
                    <a:pt x="607" y="179"/>
                    <a:pt x="726" y="179"/>
                  </a:cubicBezTo>
                  <a:cubicBezTo>
                    <a:pt x="1028" y="179"/>
                    <a:pt x="1274" y="424"/>
                    <a:pt x="1274" y="726"/>
                  </a:cubicBezTo>
                  <a:cubicBezTo>
                    <a:pt x="1274" y="1028"/>
                    <a:pt x="1028" y="1274"/>
                    <a:pt x="726" y="1274"/>
                  </a:cubicBezTo>
                  <a:moveTo>
                    <a:pt x="538" y="758"/>
                  </a:moveTo>
                  <a:cubicBezTo>
                    <a:pt x="532" y="761"/>
                    <a:pt x="527" y="766"/>
                    <a:pt x="521" y="772"/>
                  </a:cubicBezTo>
                  <a:cubicBezTo>
                    <a:pt x="513" y="780"/>
                    <a:pt x="513" y="793"/>
                    <a:pt x="521" y="802"/>
                  </a:cubicBezTo>
                  <a:cubicBezTo>
                    <a:pt x="525" y="806"/>
                    <a:pt x="531" y="808"/>
                    <a:pt x="536" y="808"/>
                  </a:cubicBezTo>
                  <a:cubicBezTo>
                    <a:pt x="542" y="808"/>
                    <a:pt x="547" y="806"/>
                    <a:pt x="552" y="802"/>
                  </a:cubicBezTo>
                  <a:cubicBezTo>
                    <a:pt x="563" y="790"/>
                    <a:pt x="571" y="787"/>
                    <a:pt x="582" y="784"/>
                  </a:cubicBezTo>
                  <a:cubicBezTo>
                    <a:pt x="595" y="780"/>
                    <a:pt x="611" y="775"/>
                    <a:pt x="630" y="755"/>
                  </a:cubicBezTo>
                  <a:cubicBezTo>
                    <a:pt x="649" y="736"/>
                    <a:pt x="654" y="720"/>
                    <a:pt x="659" y="707"/>
                  </a:cubicBezTo>
                  <a:cubicBezTo>
                    <a:pt x="662" y="696"/>
                    <a:pt x="665" y="689"/>
                    <a:pt x="677" y="677"/>
                  </a:cubicBezTo>
                  <a:cubicBezTo>
                    <a:pt x="689" y="665"/>
                    <a:pt x="696" y="662"/>
                    <a:pt x="707" y="659"/>
                  </a:cubicBezTo>
                  <a:cubicBezTo>
                    <a:pt x="720" y="654"/>
                    <a:pt x="736" y="649"/>
                    <a:pt x="755" y="630"/>
                  </a:cubicBezTo>
                  <a:cubicBezTo>
                    <a:pt x="775" y="611"/>
                    <a:pt x="780" y="595"/>
                    <a:pt x="784" y="582"/>
                  </a:cubicBezTo>
                  <a:cubicBezTo>
                    <a:pt x="787" y="571"/>
                    <a:pt x="790" y="563"/>
                    <a:pt x="802" y="551"/>
                  </a:cubicBezTo>
                  <a:cubicBezTo>
                    <a:pt x="810" y="543"/>
                    <a:pt x="810" y="529"/>
                    <a:pt x="802" y="521"/>
                  </a:cubicBezTo>
                  <a:cubicBezTo>
                    <a:pt x="793" y="513"/>
                    <a:pt x="780" y="513"/>
                    <a:pt x="772" y="521"/>
                  </a:cubicBezTo>
                  <a:cubicBezTo>
                    <a:pt x="766" y="527"/>
                    <a:pt x="761" y="532"/>
                    <a:pt x="758" y="537"/>
                  </a:cubicBezTo>
                  <a:cubicBezTo>
                    <a:pt x="712" y="503"/>
                    <a:pt x="655" y="490"/>
                    <a:pt x="604" y="504"/>
                  </a:cubicBezTo>
                  <a:lnTo>
                    <a:pt x="510" y="404"/>
                  </a:lnTo>
                  <a:cubicBezTo>
                    <a:pt x="574" y="361"/>
                    <a:pt x="648" y="338"/>
                    <a:pt x="726" y="338"/>
                  </a:cubicBezTo>
                  <a:cubicBezTo>
                    <a:pt x="941" y="338"/>
                    <a:pt x="1115" y="512"/>
                    <a:pt x="1115" y="726"/>
                  </a:cubicBezTo>
                  <a:cubicBezTo>
                    <a:pt x="1115" y="940"/>
                    <a:pt x="941" y="1115"/>
                    <a:pt x="726" y="1115"/>
                  </a:cubicBezTo>
                  <a:cubicBezTo>
                    <a:pt x="512" y="1115"/>
                    <a:pt x="338" y="940"/>
                    <a:pt x="338" y="726"/>
                  </a:cubicBezTo>
                  <a:cubicBezTo>
                    <a:pt x="338" y="648"/>
                    <a:pt x="361" y="574"/>
                    <a:pt x="404" y="510"/>
                  </a:cubicBezTo>
                  <a:lnTo>
                    <a:pt x="504" y="604"/>
                  </a:lnTo>
                  <a:cubicBezTo>
                    <a:pt x="490" y="655"/>
                    <a:pt x="503" y="712"/>
                    <a:pt x="538" y="758"/>
                  </a:cubicBezTo>
                  <a:moveTo>
                    <a:pt x="56" y="120"/>
                  </a:moveTo>
                  <a:cubicBezTo>
                    <a:pt x="48" y="112"/>
                    <a:pt x="43" y="100"/>
                    <a:pt x="42" y="88"/>
                  </a:cubicBezTo>
                  <a:cubicBezTo>
                    <a:pt x="42" y="76"/>
                    <a:pt x="47" y="64"/>
                    <a:pt x="56" y="55"/>
                  </a:cubicBezTo>
                  <a:cubicBezTo>
                    <a:pt x="64" y="47"/>
                    <a:pt x="76" y="42"/>
                    <a:pt x="88" y="42"/>
                  </a:cubicBezTo>
                  <a:cubicBezTo>
                    <a:pt x="101" y="42"/>
                    <a:pt x="112" y="47"/>
                    <a:pt x="120" y="56"/>
                  </a:cubicBezTo>
                  <a:lnTo>
                    <a:pt x="583" y="543"/>
                  </a:lnTo>
                  <a:cubicBezTo>
                    <a:pt x="589" y="549"/>
                    <a:pt x="598" y="551"/>
                    <a:pt x="606" y="548"/>
                  </a:cubicBezTo>
                  <a:cubicBezTo>
                    <a:pt x="648" y="532"/>
                    <a:pt x="701" y="544"/>
                    <a:pt x="740" y="578"/>
                  </a:cubicBezTo>
                  <a:cubicBezTo>
                    <a:pt x="737" y="585"/>
                    <a:pt x="734" y="591"/>
                    <a:pt x="725" y="600"/>
                  </a:cubicBezTo>
                  <a:cubicBezTo>
                    <a:pt x="713" y="612"/>
                    <a:pt x="705" y="614"/>
                    <a:pt x="694" y="618"/>
                  </a:cubicBezTo>
                  <a:cubicBezTo>
                    <a:pt x="682" y="622"/>
                    <a:pt x="666" y="627"/>
                    <a:pt x="646" y="646"/>
                  </a:cubicBezTo>
                  <a:cubicBezTo>
                    <a:pt x="627" y="666"/>
                    <a:pt x="622" y="682"/>
                    <a:pt x="618" y="694"/>
                  </a:cubicBezTo>
                  <a:cubicBezTo>
                    <a:pt x="614" y="705"/>
                    <a:pt x="612" y="713"/>
                    <a:pt x="600" y="725"/>
                  </a:cubicBezTo>
                  <a:cubicBezTo>
                    <a:pt x="591" y="734"/>
                    <a:pt x="585" y="737"/>
                    <a:pt x="578" y="740"/>
                  </a:cubicBezTo>
                  <a:cubicBezTo>
                    <a:pt x="544" y="700"/>
                    <a:pt x="532" y="648"/>
                    <a:pt x="548" y="605"/>
                  </a:cubicBezTo>
                  <a:cubicBezTo>
                    <a:pt x="551" y="597"/>
                    <a:pt x="549" y="588"/>
                    <a:pt x="543" y="582"/>
                  </a:cubicBezTo>
                  <a:lnTo>
                    <a:pt x="56" y="120"/>
                  </a:lnTo>
                  <a:moveTo>
                    <a:pt x="726" y="136"/>
                  </a:moveTo>
                  <a:cubicBezTo>
                    <a:pt x="596" y="136"/>
                    <a:pt x="473" y="178"/>
                    <a:pt x="369" y="256"/>
                  </a:cubicBezTo>
                  <a:lnTo>
                    <a:pt x="151" y="27"/>
                  </a:lnTo>
                  <a:cubicBezTo>
                    <a:pt x="135" y="10"/>
                    <a:pt x="113" y="0"/>
                    <a:pt x="89" y="0"/>
                  </a:cubicBezTo>
                  <a:cubicBezTo>
                    <a:pt x="65" y="-1"/>
                    <a:pt x="43" y="8"/>
                    <a:pt x="25" y="25"/>
                  </a:cubicBezTo>
                  <a:cubicBezTo>
                    <a:pt x="9" y="42"/>
                    <a:pt x="-1" y="65"/>
                    <a:pt x="0" y="89"/>
                  </a:cubicBezTo>
                  <a:cubicBezTo>
                    <a:pt x="0" y="113"/>
                    <a:pt x="10" y="135"/>
                    <a:pt x="27" y="151"/>
                  </a:cubicBezTo>
                  <a:lnTo>
                    <a:pt x="257" y="369"/>
                  </a:lnTo>
                  <a:cubicBezTo>
                    <a:pt x="178" y="472"/>
                    <a:pt x="136" y="596"/>
                    <a:pt x="136" y="726"/>
                  </a:cubicBezTo>
                  <a:cubicBezTo>
                    <a:pt x="136" y="1052"/>
                    <a:pt x="401" y="1317"/>
                    <a:pt x="726" y="1317"/>
                  </a:cubicBezTo>
                  <a:cubicBezTo>
                    <a:pt x="1052" y="1317"/>
                    <a:pt x="1317" y="1052"/>
                    <a:pt x="1317" y="726"/>
                  </a:cubicBezTo>
                  <a:cubicBezTo>
                    <a:pt x="1317" y="401"/>
                    <a:pt x="1052" y="136"/>
                    <a:pt x="726" y="13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 name="Google Shape;269;p30"/>
            <p:cNvSpPr/>
            <p:nvPr/>
          </p:nvSpPr>
          <p:spPr>
            <a:xfrm>
              <a:off x="6266490" y="2061380"/>
              <a:ext cx="95760" cy="47880"/>
            </a:xfrm>
            <a:custGeom>
              <a:avLst/>
              <a:gdLst/>
              <a:ahLst/>
              <a:cxnLst/>
              <a:rect l="l" t="t" r="r" b="b"/>
              <a:pathLst>
                <a:path w="266" h="133" extrusionOk="0">
                  <a:moveTo>
                    <a:pt x="7" y="36"/>
                  </a:moveTo>
                  <a:cubicBezTo>
                    <a:pt x="71" y="99"/>
                    <a:pt x="155" y="133"/>
                    <a:pt x="244" y="133"/>
                  </a:cubicBezTo>
                  <a:cubicBezTo>
                    <a:pt x="256" y="133"/>
                    <a:pt x="266" y="124"/>
                    <a:pt x="266" y="112"/>
                  </a:cubicBezTo>
                  <a:cubicBezTo>
                    <a:pt x="266" y="100"/>
                    <a:pt x="256" y="91"/>
                    <a:pt x="244" y="91"/>
                  </a:cubicBezTo>
                  <a:cubicBezTo>
                    <a:pt x="166" y="91"/>
                    <a:pt x="92" y="60"/>
                    <a:pt x="37" y="6"/>
                  </a:cubicBezTo>
                  <a:cubicBezTo>
                    <a:pt x="28" y="-2"/>
                    <a:pt x="15" y="-2"/>
                    <a:pt x="6" y="6"/>
                  </a:cubicBezTo>
                  <a:cubicBezTo>
                    <a:pt x="-2" y="14"/>
                    <a:pt x="-2" y="28"/>
                    <a:pt x="7" y="36"/>
                  </a:cubicBezTo>
                  <a:close/>
                </a:path>
              </a:pathLst>
            </a:custGeom>
            <a:solidFill>
              <a:schemeClr val="lt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0" name="Google Shape;270;p30"/>
            <p:cNvSpPr/>
            <p:nvPr/>
          </p:nvSpPr>
          <p:spPr>
            <a:xfrm>
              <a:off x="6346770" y="1864460"/>
              <a:ext cx="129960" cy="130320"/>
            </a:xfrm>
            <a:custGeom>
              <a:avLst/>
              <a:gdLst/>
              <a:ahLst/>
              <a:cxnLst/>
              <a:rect l="l" t="t" r="r" b="b"/>
              <a:pathLst>
                <a:path w="361" h="362" extrusionOk="0">
                  <a:moveTo>
                    <a:pt x="319" y="340"/>
                  </a:moveTo>
                  <a:cubicBezTo>
                    <a:pt x="319" y="352"/>
                    <a:pt x="328" y="362"/>
                    <a:pt x="340" y="362"/>
                  </a:cubicBezTo>
                  <a:cubicBezTo>
                    <a:pt x="352" y="362"/>
                    <a:pt x="361" y="352"/>
                    <a:pt x="361" y="340"/>
                  </a:cubicBezTo>
                  <a:cubicBezTo>
                    <a:pt x="361" y="153"/>
                    <a:pt x="209" y="0"/>
                    <a:pt x="21" y="0"/>
                  </a:cubicBezTo>
                  <a:cubicBezTo>
                    <a:pt x="10" y="0"/>
                    <a:pt x="0" y="10"/>
                    <a:pt x="0" y="22"/>
                  </a:cubicBezTo>
                  <a:cubicBezTo>
                    <a:pt x="0" y="34"/>
                    <a:pt x="10" y="43"/>
                    <a:pt x="21" y="43"/>
                  </a:cubicBezTo>
                  <a:cubicBezTo>
                    <a:pt x="185" y="43"/>
                    <a:pt x="319" y="176"/>
                    <a:pt x="319" y="34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1" name="Google Shape;271;p30"/>
            <p:cNvSpPr/>
            <p:nvPr/>
          </p:nvSpPr>
          <p:spPr>
            <a:xfrm>
              <a:off x="6387810" y="1946540"/>
              <a:ext cx="56160" cy="119160"/>
            </a:xfrm>
            <a:custGeom>
              <a:avLst/>
              <a:gdLst/>
              <a:ahLst/>
              <a:cxnLst/>
              <a:rect l="l" t="t" r="r" b="b"/>
              <a:pathLst>
                <a:path w="156" h="331" extrusionOk="0">
                  <a:moveTo>
                    <a:pt x="108" y="2"/>
                  </a:moveTo>
                  <a:cubicBezTo>
                    <a:pt x="97" y="6"/>
                    <a:pt x="92" y="19"/>
                    <a:pt x="97" y="30"/>
                  </a:cubicBezTo>
                  <a:cubicBezTo>
                    <a:pt x="108" y="56"/>
                    <a:pt x="114" y="84"/>
                    <a:pt x="114" y="112"/>
                  </a:cubicBezTo>
                  <a:cubicBezTo>
                    <a:pt x="114" y="133"/>
                    <a:pt x="111" y="154"/>
                    <a:pt x="104" y="174"/>
                  </a:cubicBezTo>
                  <a:cubicBezTo>
                    <a:pt x="89" y="224"/>
                    <a:pt x="56" y="265"/>
                    <a:pt x="11" y="291"/>
                  </a:cubicBezTo>
                  <a:cubicBezTo>
                    <a:pt x="0" y="297"/>
                    <a:pt x="-3" y="310"/>
                    <a:pt x="3" y="320"/>
                  </a:cubicBezTo>
                  <a:cubicBezTo>
                    <a:pt x="7" y="327"/>
                    <a:pt x="14" y="331"/>
                    <a:pt x="21" y="331"/>
                  </a:cubicBezTo>
                  <a:cubicBezTo>
                    <a:pt x="25" y="331"/>
                    <a:pt x="29" y="330"/>
                    <a:pt x="32" y="328"/>
                  </a:cubicBezTo>
                  <a:cubicBezTo>
                    <a:pt x="86" y="297"/>
                    <a:pt x="126" y="247"/>
                    <a:pt x="145" y="187"/>
                  </a:cubicBezTo>
                  <a:cubicBezTo>
                    <a:pt x="153" y="163"/>
                    <a:pt x="156" y="138"/>
                    <a:pt x="156" y="112"/>
                  </a:cubicBezTo>
                  <a:cubicBezTo>
                    <a:pt x="156" y="78"/>
                    <a:pt x="149" y="44"/>
                    <a:pt x="136" y="13"/>
                  </a:cubicBezTo>
                  <a:cubicBezTo>
                    <a:pt x="131" y="2"/>
                    <a:pt x="118" y="-3"/>
                    <a:pt x="108" y="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1026" name="Picture 2" descr="What is the Monte Carlo Simulation? — Helping Companies Deliver More Value  Through Better Process Management | Bob Stanke">
            <a:extLst>
              <a:ext uri="{FF2B5EF4-FFF2-40B4-BE49-F238E27FC236}">
                <a16:creationId xmlns:a16="http://schemas.microsoft.com/office/drawing/2014/main" id="{223366F9-F736-4D9A-20E1-BC01467345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81" t="6735" r="14594" b="9932"/>
          <a:stretch/>
        </p:blipFill>
        <p:spPr bwMode="auto">
          <a:xfrm>
            <a:off x="4659088" y="1645586"/>
            <a:ext cx="4158088" cy="2422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742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0"/>
          <p:cNvSpPr txBox="1">
            <a:spLocks noGrp="1"/>
          </p:cNvSpPr>
          <p:nvPr>
            <p:ph type="title"/>
          </p:nvPr>
        </p:nvSpPr>
        <p:spPr>
          <a:xfrm>
            <a:off x="696716" y="591472"/>
            <a:ext cx="3990900" cy="10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Datasets Taken</a:t>
            </a:r>
            <a:endParaRPr dirty="0"/>
          </a:p>
        </p:txBody>
      </p:sp>
      <p:sp>
        <p:nvSpPr>
          <p:cNvPr id="262" name="Google Shape;262;p30"/>
          <p:cNvSpPr txBox="1">
            <a:spLocks noGrp="1"/>
          </p:cNvSpPr>
          <p:nvPr>
            <p:ph type="subTitle" idx="1"/>
          </p:nvPr>
        </p:nvSpPr>
        <p:spPr>
          <a:xfrm>
            <a:off x="696716" y="1391764"/>
            <a:ext cx="7152638" cy="2917686"/>
          </a:xfrm>
          <a:prstGeom prst="rect">
            <a:avLst/>
          </a:prstGeom>
        </p:spPr>
        <p:txBody>
          <a:bodyPr spcFirstLastPara="1" wrap="square" lIns="91425" tIns="91425" rIns="91425" bIns="91425" anchor="t" anchorCtr="0">
            <a:noAutofit/>
          </a:bodyPr>
          <a:lstStyle/>
          <a:p>
            <a:pPr marL="285750" indent="-285750"/>
            <a:r>
              <a:rPr lang="en-US" dirty="0">
                <a:solidFill>
                  <a:schemeClr val="tx1">
                    <a:lumMod val="50000"/>
                  </a:schemeClr>
                </a:solidFill>
                <a:hlinkClick r:id="rId3"/>
              </a:rPr>
              <a:t>Monthly Average Interest Dataset From 2001-2024 </a:t>
            </a:r>
            <a:r>
              <a:rPr lang="en-US" dirty="0">
                <a:solidFill>
                  <a:schemeClr val="tx1">
                    <a:lumMod val="50000"/>
                  </a:schemeClr>
                </a:solidFill>
                <a:hlinkClick r:id="rId4"/>
              </a:rPr>
              <a:t>https://fiscaldata.treasury.gov/datasets/electronic-securities-transactions/sales</a:t>
            </a:r>
            <a:endParaRPr lang="en-US" dirty="0">
              <a:solidFill>
                <a:schemeClr val="tx1">
                  <a:lumMod val="50000"/>
                </a:schemeClr>
              </a:solidFill>
            </a:endParaRPr>
          </a:p>
          <a:p>
            <a:pPr marL="285750" indent="-285750"/>
            <a:endParaRPr lang="en-US" dirty="0">
              <a:solidFill>
                <a:schemeClr val="tx1">
                  <a:lumMod val="50000"/>
                </a:schemeClr>
              </a:solidFill>
            </a:endParaRPr>
          </a:p>
          <a:p>
            <a:pPr marL="285750" indent="-285750"/>
            <a:r>
              <a:rPr lang="en-US" dirty="0">
                <a:solidFill>
                  <a:schemeClr val="tx1">
                    <a:lumMod val="50000"/>
                  </a:schemeClr>
                </a:solidFill>
                <a:hlinkClick r:id="rId5"/>
              </a:rPr>
              <a:t>Daily Interest Dataset From 1963-2024 from The Day the Got Introduced till The Day (Taking all the Extreme Events into Consideration) </a:t>
            </a:r>
            <a:r>
              <a:rPr lang="en-US" dirty="0">
                <a:solidFill>
                  <a:schemeClr val="tx1">
                    <a:lumMod val="50000"/>
                  </a:schemeClr>
                </a:solidFill>
                <a:hlinkClick r:id="rId6"/>
              </a:rPr>
              <a:t>https://www.federalreserve.gov/datadownload/default.htm</a:t>
            </a:r>
            <a:endParaRPr lang="en-US" dirty="0">
              <a:solidFill>
                <a:schemeClr val="tx1">
                  <a:lumMod val="50000"/>
                </a:schemeClr>
              </a:solidFill>
            </a:endParaRPr>
          </a:p>
          <a:p>
            <a:pPr marL="285750" indent="-285750"/>
            <a:endParaRPr lang="en-US" dirty="0">
              <a:solidFill>
                <a:schemeClr val="tx1">
                  <a:lumMod val="50000"/>
                </a:schemeClr>
              </a:solidFill>
            </a:endParaRPr>
          </a:p>
          <a:p>
            <a:pPr marL="285750" indent="-285750"/>
            <a:r>
              <a:rPr lang="en-US" dirty="0">
                <a:solidFill>
                  <a:schemeClr val="tx1">
                    <a:lumMod val="50000"/>
                  </a:schemeClr>
                </a:solidFill>
                <a:hlinkClick r:id="rId7"/>
              </a:rPr>
              <a:t>Daily Interest Dataset From 1981-2000 (Taking only Two Extreme Events) </a:t>
            </a:r>
            <a:r>
              <a:rPr lang="en-US" dirty="0">
                <a:solidFill>
                  <a:schemeClr val="tx1">
                    <a:lumMod val="50000"/>
                  </a:schemeClr>
                </a:solidFill>
                <a:hlinkClick r:id="rId8"/>
              </a:rPr>
              <a:t>https://home.treasury.gov/resource-center/data-chart-center/interest-rates/TextView?type=daily_treasury_bill_rates&amp;field_tdr_date_value_month=202405</a:t>
            </a:r>
            <a:endParaRPr lang="en-US" dirty="0">
              <a:solidFill>
                <a:schemeClr val="tx1">
                  <a:lumMod val="50000"/>
                </a:schemeClr>
              </a:solidFill>
            </a:endParaRPr>
          </a:p>
          <a:p>
            <a:pPr marL="285750" indent="-285750"/>
            <a:endParaRPr lang="en-US" dirty="0">
              <a:solidFill>
                <a:schemeClr val="tx1">
                  <a:lumMod val="50000"/>
                </a:schemeClr>
              </a:solidFill>
            </a:endParaRPr>
          </a:p>
          <a:p>
            <a:pPr marL="285750" indent="-285750"/>
            <a:endParaRPr lang="en-US" dirty="0">
              <a:solidFill>
                <a:schemeClr val="tx1">
                  <a:lumMod val="50000"/>
                </a:schemeClr>
              </a:solidFill>
            </a:endParaRPr>
          </a:p>
          <a:p>
            <a:pPr marL="285750" indent="-285750"/>
            <a:endParaRPr lang="en-US" dirty="0">
              <a:solidFill>
                <a:schemeClr val="tx1">
                  <a:lumMod val="50000"/>
                </a:schemeClr>
              </a:solidFill>
            </a:endParaRPr>
          </a:p>
        </p:txBody>
      </p:sp>
      <p:sp>
        <p:nvSpPr>
          <p:cNvPr id="2" name="TextBox 1">
            <a:extLst>
              <a:ext uri="{FF2B5EF4-FFF2-40B4-BE49-F238E27FC236}">
                <a16:creationId xmlns:a16="http://schemas.microsoft.com/office/drawing/2014/main" id="{A04E4817-DF86-A0C2-5C90-CF2518D584FF}"/>
              </a:ext>
            </a:extLst>
          </p:cNvPr>
          <p:cNvSpPr txBox="1"/>
          <p:nvPr/>
        </p:nvSpPr>
        <p:spPr>
          <a:xfrm>
            <a:off x="-1634490" y="2537460"/>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83492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Problem Statement </a:t>
            </a:r>
            <a:endParaRPr dirty="0"/>
          </a:p>
        </p:txBody>
      </p:sp>
      <p:sp>
        <p:nvSpPr>
          <p:cNvPr id="242" name="Google Shape;242;p28"/>
          <p:cNvSpPr txBox="1">
            <a:spLocks noGrp="1"/>
          </p:cNvSpPr>
          <p:nvPr>
            <p:ph type="subTitle" idx="1"/>
          </p:nvPr>
        </p:nvSpPr>
        <p:spPr>
          <a:xfrm>
            <a:off x="4724700" y="1281977"/>
            <a:ext cx="3699300" cy="313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lumMod val="50000"/>
                  </a:schemeClr>
                </a:solidFill>
                <a:effectLst/>
                <a:latin typeface="Avenir Light" panose="020B0402020203020204" pitchFamily="34" charset="77"/>
                <a:cs typeface="Arial" panose="020B0604020202020204" pitchFamily="34" charset="0"/>
              </a:rPr>
              <a:t>This approach addresses the need to integrate quantum computing into traditional risk assessment, offering crucial insights for investors and policymakers in bond market navigation.</a:t>
            </a:r>
            <a:endParaRPr dirty="0">
              <a:latin typeface="Avenir Light" panose="020B0402020203020204" pitchFamily="34" charset="77"/>
              <a:cs typeface="Arial" panose="020B0604020202020204" pitchFamily="34" charset="0"/>
            </a:endParaRPr>
          </a:p>
        </p:txBody>
      </p:sp>
      <p:sp>
        <p:nvSpPr>
          <p:cNvPr id="243" name="Google Shape;243;p28"/>
          <p:cNvSpPr txBox="1">
            <a:spLocks noGrp="1"/>
          </p:cNvSpPr>
          <p:nvPr>
            <p:ph type="subTitle" idx="2"/>
          </p:nvPr>
        </p:nvSpPr>
        <p:spPr>
          <a:xfrm>
            <a:off x="720000" y="1200495"/>
            <a:ext cx="3699300" cy="313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lumMod val="50000"/>
                  </a:schemeClr>
                </a:solidFill>
                <a:effectLst/>
                <a:latin typeface="Avenir Light" panose="020B0402020203020204" pitchFamily="34" charset="77"/>
                <a:cs typeface="Arial" panose="020B0604020202020204" pitchFamily="34" charset="0"/>
              </a:rPr>
              <a:t>This project aims to compare the efficacy and efficiency of Monte Carlo simulations and Quantum Computing Amplitude Estimation (QAE) in assessing the risk associated with Federal Treasury bonds     (T-bonds). By comparing accuracy, efficiency, scalability, and practicality, we aim to reveal the strengths and limitations of both methods for risk analysis.</a:t>
            </a:r>
            <a:endParaRPr lang="en-IN" dirty="0">
              <a:solidFill>
                <a:schemeClr val="tx1">
                  <a:lumMod val="50000"/>
                </a:schemeClr>
              </a:solidFill>
              <a:latin typeface="Avenir Light" panose="020B0402020203020204" pitchFamily="34" charset="77"/>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0"/>
          <p:cNvSpPr txBox="1">
            <a:spLocks noGrp="1"/>
          </p:cNvSpPr>
          <p:nvPr>
            <p:ph type="title"/>
          </p:nvPr>
        </p:nvSpPr>
        <p:spPr>
          <a:xfrm>
            <a:off x="696715" y="591472"/>
            <a:ext cx="5796551" cy="10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Basic Steps of Monte Carlo Simulation</a:t>
            </a:r>
            <a:endParaRPr dirty="0"/>
          </a:p>
        </p:txBody>
      </p:sp>
      <p:sp>
        <p:nvSpPr>
          <p:cNvPr id="262" name="Google Shape;262;p30"/>
          <p:cNvSpPr txBox="1">
            <a:spLocks noGrp="1"/>
          </p:cNvSpPr>
          <p:nvPr>
            <p:ph type="subTitle" idx="1"/>
          </p:nvPr>
        </p:nvSpPr>
        <p:spPr>
          <a:xfrm>
            <a:off x="713249" y="1788776"/>
            <a:ext cx="6088133" cy="2390756"/>
          </a:xfrm>
          <a:prstGeom prst="rect">
            <a:avLst/>
          </a:prstGeom>
        </p:spPr>
        <p:txBody>
          <a:bodyPr spcFirstLastPara="1" wrap="square" lIns="91425" tIns="91425" rIns="91425" bIns="91425" anchor="t" anchorCtr="0">
            <a:noAutofit/>
          </a:bodyPr>
          <a:lstStyle/>
          <a:p>
            <a:pPr algn="l">
              <a:buFont typeface="+mj-lt"/>
              <a:buAutoNum type="arabicPeriod"/>
            </a:pPr>
            <a:r>
              <a:rPr lang="en-IN" b="1" dirty="0">
                <a:solidFill>
                  <a:schemeClr val="tx1">
                    <a:lumMod val="50000"/>
                  </a:schemeClr>
                </a:solidFill>
                <a:effectLst/>
                <a:latin typeface="Avenir Light" panose="020B0402020203020204" pitchFamily="34" charset="77"/>
              </a:rPr>
              <a:t>Define the Problem: </a:t>
            </a:r>
            <a:r>
              <a:rPr lang="en-IN" dirty="0">
                <a:solidFill>
                  <a:schemeClr val="tx1">
                    <a:lumMod val="50000"/>
                  </a:schemeClr>
                </a:solidFill>
                <a:effectLst/>
                <a:latin typeface="Avenir Light" panose="020B0402020203020204" pitchFamily="34" charset="77"/>
              </a:rPr>
              <a:t>Identify the uncertain parameters and the outcome to be estimated.</a:t>
            </a:r>
          </a:p>
          <a:p>
            <a:pPr algn="l">
              <a:buFont typeface="+mj-lt"/>
              <a:buAutoNum type="arabicPeriod"/>
            </a:pPr>
            <a:r>
              <a:rPr lang="en-IN" b="1" dirty="0">
                <a:solidFill>
                  <a:schemeClr val="tx1">
                    <a:lumMod val="50000"/>
                  </a:schemeClr>
                </a:solidFill>
                <a:effectLst/>
                <a:latin typeface="Avenir Light" panose="020B0402020203020204" pitchFamily="34" charset="77"/>
              </a:rPr>
              <a:t>Generate Random Inputs: </a:t>
            </a:r>
            <a:r>
              <a:rPr lang="en-IN" dirty="0">
                <a:solidFill>
                  <a:schemeClr val="tx1">
                    <a:lumMod val="50000"/>
                  </a:schemeClr>
                </a:solidFill>
                <a:effectLst/>
                <a:latin typeface="Avenir Light" panose="020B0402020203020204" pitchFamily="34" charset="77"/>
              </a:rPr>
              <a:t>Use random sampling to create a range of possible inputs based on historical data or assumed probability distributions.</a:t>
            </a:r>
          </a:p>
          <a:p>
            <a:pPr algn="l">
              <a:buFont typeface="+mj-lt"/>
              <a:buAutoNum type="arabicPeriod"/>
            </a:pPr>
            <a:r>
              <a:rPr lang="en-IN" b="1" dirty="0">
                <a:solidFill>
                  <a:schemeClr val="tx1">
                    <a:lumMod val="50000"/>
                  </a:schemeClr>
                </a:solidFill>
                <a:effectLst/>
                <a:latin typeface="Avenir Light" panose="020B0402020203020204" pitchFamily="34" charset="77"/>
              </a:rPr>
              <a:t>Run Simulations: </a:t>
            </a:r>
            <a:r>
              <a:rPr lang="en-IN" dirty="0">
                <a:solidFill>
                  <a:schemeClr val="tx1">
                    <a:lumMod val="50000"/>
                  </a:schemeClr>
                </a:solidFill>
                <a:effectLst/>
                <a:latin typeface="Avenir Light" panose="020B0402020203020204" pitchFamily="34" charset="77"/>
              </a:rPr>
              <a:t>Perform a large number of simulations to model the process or system.</a:t>
            </a:r>
          </a:p>
          <a:p>
            <a:pPr algn="l">
              <a:buFont typeface="+mj-lt"/>
              <a:buAutoNum type="arabicPeriod"/>
            </a:pPr>
            <a:r>
              <a:rPr lang="en-IN" b="1" dirty="0">
                <a:solidFill>
                  <a:schemeClr val="tx1">
                    <a:lumMod val="50000"/>
                  </a:schemeClr>
                </a:solidFill>
                <a:effectLst/>
                <a:latin typeface="Avenir Light" panose="020B0402020203020204" pitchFamily="34" charset="77"/>
              </a:rPr>
              <a:t>Analyse Results</a:t>
            </a:r>
            <a:r>
              <a:rPr lang="en-IN" dirty="0">
                <a:solidFill>
                  <a:schemeClr val="tx1">
                    <a:lumMod val="50000"/>
                  </a:schemeClr>
                </a:solidFill>
                <a:effectLst/>
                <a:latin typeface="Avenir Light" panose="020B0402020203020204" pitchFamily="34" charset="77"/>
              </a:rPr>
              <a:t>: Aggregate and analyse the outcomes to understand the distribution of possible results.</a:t>
            </a:r>
          </a:p>
          <a:p>
            <a:pPr marL="285750" indent="-285750"/>
            <a:endParaRPr lang="en-US" dirty="0">
              <a:solidFill>
                <a:schemeClr val="tx1">
                  <a:lumMod val="50000"/>
                </a:schemeClr>
              </a:solidFill>
              <a:latin typeface="Avenir Light" panose="020B0402020203020204" pitchFamily="34" charset="77"/>
            </a:endParaRPr>
          </a:p>
        </p:txBody>
      </p:sp>
      <p:grpSp>
        <p:nvGrpSpPr>
          <p:cNvPr id="267" name="Google Shape;267;p30"/>
          <p:cNvGrpSpPr/>
          <p:nvPr/>
        </p:nvGrpSpPr>
        <p:grpSpPr>
          <a:xfrm>
            <a:off x="5597883" y="1466212"/>
            <a:ext cx="474120" cy="474120"/>
            <a:chOff x="6092970" y="1725500"/>
            <a:chExt cx="474120" cy="474120"/>
          </a:xfrm>
        </p:grpSpPr>
        <p:sp>
          <p:nvSpPr>
            <p:cNvPr id="268" name="Google Shape;268;p30"/>
            <p:cNvSpPr/>
            <p:nvPr/>
          </p:nvSpPr>
          <p:spPr>
            <a:xfrm>
              <a:off x="6092970" y="1725500"/>
              <a:ext cx="474120" cy="474120"/>
            </a:xfrm>
            <a:custGeom>
              <a:avLst/>
              <a:gdLst/>
              <a:ahLst/>
              <a:cxnLst/>
              <a:rect l="l" t="t" r="r" b="b"/>
              <a:pathLst>
                <a:path w="1317" h="1317" extrusionOk="0">
                  <a:moveTo>
                    <a:pt x="726" y="1274"/>
                  </a:moveTo>
                  <a:cubicBezTo>
                    <a:pt x="425" y="1274"/>
                    <a:pt x="179" y="1028"/>
                    <a:pt x="179" y="726"/>
                  </a:cubicBezTo>
                  <a:cubicBezTo>
                    <a:pt x="179" y="607"/>
                    <a:pt x="216" y="494"/>
                    <a:pt x="288" y="399"/>
                  </a:cubicBezTo>
                  <a:lnTo>
                    <a:pt x="373" y="480"/>
                  </a:lnTo>
                  <a:cubicBezTo>
                    <a:pt x="322" y="552"/>
                    <a:pt x="296" y="637"/>
                    <a:pt x="296" y="726"/>
                  </a:cubicBezTo>
                  <a:cubicBezTo>
                    <a:pt x="296" y="964"/>
                    <a:pt x="489" y="1157"/>
                    <a:pt x="726" y="1157"/>
                  </a:cubicBezTo>
                  <a:cubicBezTo>
                    <a:pt x="964" y="1157"/>
                    <a:pt x="1157" y="964"/>
                    <a:pt x="1157" y="726"/>
                  </a:cubicBezTo>
                  <a:cubicBezTo>
                    <a:pt x="1157" y="489"/>
                    <a:pt x="964" y="295"/>
                    <a:pt x="726" y="295"/>
                  </a:cubicBezTo>
                  <a:cubicBezTo>
                    <a:pt x="637" y="295"/>
                    <a:pt x="552" y="322"/>
                    <a:pt x="480" y="373"/>
                  </a:cubicBezTo>
                  <a:lnTo>
                    <a:pt x="399" y="288"/>
                  </a:lnTo>
                  <a:cubicBezTo>
                    <a:pt x="494" y="216"/>
                    <a:pt x="607" y="179"/>
                    <a:pt x="726" y="179"/>
                  </a:cubicBezTo>
                  <a:cubicBezTo>
                    <a:pt x="1028" y="179"/>
                    <a:pt x="1274" y="424"/>
                    <a:pt x="1274" y="726"/>
                  </a:cubicBezTo>
                  <a:cubicBezTo>
                    <a:pt x="1274" y="1028"/>
                    <a:pt x="1028" y="1274"/>
                    <a:pt x="726" y="1274"/>
                  </a:cubicBezTo>
                  <a:moveTo>
                    <a:pt x="538" y="758"/>
                  </a:moveTo>
                  <a:cubicBezTo>
                    <a:pt x="532" y="761"/>
                    <a:pt x="527" y="766"/>
                    <a:pt x="521" y="772"/>
                  </a:cubicBezTo>
                  <a:cubicBezTo>
                    <a:pt x="513" y="780"/>
                    <a:pt x="513" y="793"/>
                    <a:pt x="521" y="802"/>
                  </a:cubicBezTo>
                  <a:cubicBezTo>
                    <a:pt x="525" y="806"/>
                    <a:pt x="531" y="808"/>
                    <a:pt x="536" y="808"/>
                  </a:cubicBezTo>
                  <a:cubicBezTo>
                    <a:pt x="542" y="808"/>
                    <a:pt x="547" y="806"/>
                    <a:pt x="552" y="802"/>
                  </a:cubicBezTo>
                  <a:cubicBezTo>
                    <a:pt x="563" y="790"/>
                    <a:pt x="571" y="787"/>
                    <a:pt x="582" y="784"/>
                  </a:cubicBezTo>
                  <a:cubicBezTo>
                    <a:pt x="595" y="780"/>
                    <a:pt x="611" y="775"/>
                    <a:pt x="630" y="755"/>
                  </a:cubicBezTo>
                  <a:cubicBezTo>
                    <a:pt x="649" y="736"/>
                    <a:pt x="654" y="720"/>
                    <a:pt x="659" y="707"/>
                  </a:cubicBezTo>
                  <a:cubicBezTo>
                    <a:pt x="662" y="696"/>
                    <a:pt x="665" y="689"/>
                    <a:pt x="677" y="677"/>
                  </a:cubicBezTo>
                  <a:cubicBezTo>
                    <a:pt x="689" y="665"/>
                    <a:pt x="696" y="662"/>
                    <a:pt x="707" y="659"/>
                  </a:cubicBezTo>
                  <a:cubicBezTo>
                    <a:pt x="720" y="654"/>
                    <a:pt x="736" y="649"/>
                    <a:pt x="755" y="630"/>
                  </a:cubicBezTo>
                  <a:cubicBezTo>
                    <a:pt x="775" y="611"/>
                    <a:pt x="780" y="595"/>
                    <a:pt x="784" y="582"/>
                  </a:cubicBezTo>
                  <a:cubicBezTo>
                    <a:pt x="787" y="571"/>
                    <a:pt x="790" y="563"/>
                    <a:pt x="802" y="551"/>
                  </a:cubicBezTo>
                  <a:cubicBezTo>
                    <a:pt x="810" y="543"/>
                    <a:pt x="810" y="529"/>
                    <a:pt x="802" y="521"/>
                  </a:cubicBezTo>
                  <a:cubicBezTo>
                    <a:pt x="793" y="513"/>
                    <a:pt x="780" y="513"/>
                    <a:pt x="772" y="521"/>
                  </a:cubicBezTo>
                  <a:cubicBezTo>
                    <a:pt x="766" y="527"/>
                    <a:pt x="761" y="532"/>
                    <a:pt x="758" y="537"/>
                  </a:cubicBezTo>
                  <a:cubicBezTo>
                    <a:pt x="712" y="503"/>
                    <a:pt x="655" y="490"/>
                    <a:pt x="604" y="504"/>
                  </a:cubicBezTo>
                  <a:lnTo>
                    <a:pt x="510" y="404"/>
                  </a:lnTo>
                  <a:cubicBezTo>
                    <a:pt x="574" y="361"/>
                    <a:pt x="648" y="338"/>
                    <a:pt x="726" y="338"/>
                  </a:cubicBezTo>
                  <a:cubicBezTo>
                    <a:pt x="941" y="338"/>
                    <a:pt x="1115" y="512"/>
                    <a:pt x="1115" y="726"/>
                  </a:cubicBezTo>
                  <a:cubicBezTo>
                    <a:pt x="1115" y="940"/>
                    <a:pt x="941" y="1115"/>
                    <a:pt x="726" y="1115"/>
                  </a:cubicBezTo>
                  <a:cubicBezTo>
                    <a:pt x="512" y="1115"/>
                    <a:pt x="338" y="940"/>
                    <a:pt x="338" y="726"/>
                  </a:cubicBezTo>
                  <a:cubicBezTo>
                    <a:pt x="338" y="648"/>
                    <a:pt x="361" y="574"/>
                    <a:pt x="404" y="510"/>
                  </a:cubicBezTo>
                  <a:lnTo>
                    <a:pt x="504" y="604"/>
                  </a:lnTo>
                  <a:cubicBezTo>
                    <a:pt x="490" y="655"/>
                    <a:pt x="503" y="712"/>
                    <a:pt x="538" y="758"/>
                  </a:cubicBezTo>
                  <a:moveTo>
                    <a:pt x="56" y="120"/>
                  </a:moveTo>
                  <a:cubicBezTo>
                    <a:pt x="48" y="112"/>
                    <a:pt x="43" y="100"/>
                    <a:pt x="42" y="88"/>
                  </a:cubicBezTo>
                  <a:cubicBezTo>
                    <a:pt x="42" y="76"/>
                    <a:pt x="47" y="64"/>
                    <a:pt x="56" y="55"/>
                  </a:cubicBezTo>
                  <a:cubicBezTo>
                    <a:pt x="64" y="47"/>
                    <a:pt x="76" y="42"/>
                    <a:pt x="88" y="42"/>
                  </a:cubicBezTo>
                  <a:cubicBezTo>
                    <a:pt x="101" y="42"/>
                    <a:pt x="112" y="47"/>
                    <a:pt x="120" y="56"/>
                  </a:cubicBezTo>
                  <a:lnTo>
                    <a:pt x="583" y="543"/>
                  </a:lnTo>
                  <a:cubicBezTo>
                    <a:pt x="589" y="549"/>
                    <a:pt x="598" y="551"/>
                    <a:pt x="606" y="548"/>
                  </a:cubicBezTo>
                  <a:cubicBezTo>
                    <a:pt x="648" y="532"/>
                    <a:pt x="701" y="544"/>
                    <a:pt x="740" y="578"/>
                  </a:cubicBezTo>
                  <a:cubicBezTo>
                    <a:pt x="737" y="585"/>
                    <a:pt x="734" y="591"/>
                    <a:pt x="725" y="600"/>
                  </a:cubicBezTo>
                  <a:cubicBezTo>
                    <a:pt x="713" y="612"/>
                    <a:pt x="705" y="614"/>
                    <a:pt x="694" y="618"/>
                  </a:cubicBezTo>
                  <a:cubicBezTo>
                    <a:pt x="682" y="622"/>
                    <a:pt x="666" y="627"/>
                    <a:pt x="646" y="646"/>
                  </a:cubicBezTo>
                  <a:cubicBezTo>
                    <a:pt x="627" y="666"/>
                    <a:pt x="622" y="682"/>
                    <a:pt x="618" y="694"/>
                  </a:cubicBezTo>
                  <a:cubicBezTo>
                    <a:pt x="614" y="705"/>
                    <a:pt x="612" y="713"/>
                    <a:pt x="600" y="725"/>
                  </a:cubicBezTo>
                  <a:cubicBezTo>
                    <a:pt x="591" y="734"/>
                    <a:pt x="585" y="737"/>
                    <a:pt x="578" y="740"/>
                  </a:cubicBezTo>
                  <a:cubicBezTo>
                    <a:pt x="544" y="700"/>
                    <a:pt x="532" y="648"/>
                    <a:pt x="548" y="605"/>
                  </a:cubicBezTo>
                  <a:cubicBezTo>
                    <a:pt x="551" y="597"/>
                    <a:pt x="549" y="588"/>
                    <a:pt x="543" y="582"/>
                  </a:cubicBezTo>
                  <a:lnTo>
                    <a:pt x="56" y="120"/>
                  </a:lnTo>
                  <a:moveTo>
                    <a:pt x="726" y="136"/>
                  </a:moveTo>
                  <a:cubicBezTo>
                    <a:pt x="596" y="136"/>
                    <a:pt x="473" y="178"/>
                    <a:pt x="369" y="256"/>
                  </a:cubicBezTo>
                  <a:lnTo>
                    <a:pt x="151" y="27"/>
                  </a:lnTo>
                  <a:cubicBezTo>
                    <a:pt x="135" y="10"/>
                    <a:pt x="113" y="0"/>
                    <a:pt x="89" y="0"/>
                  </a:cubicBezTo>
                  <a:cubicBezTo>
                    <a:pt x="65" y="-1"/>
                    <a:pt x="43" y="8"/>
                    <a:pt x="25" y="25"/>
                  </a:cubicBezTo>
                  <a:cubicBezTo>
                    <a:pt x="9" y="42"/>
                    <a:pt x="-1" y="65"/>
                    <a:pt x="0" y="89"/>
                  </a:cubicBezTo>
                  <a:cubicBezTo>
                    <a:pt x="0" y="113"/>
                    <a:pt x="10" y="135"/>
                    <a:pt x="27" y="151"/>
                  </a:cubicBezTo>
                  <a:lnTo>
                    <a:pt x="257" y="369"/>
                  </a:lnTo>
                  <a:cubicBezTo>
                    <a:pt x="178" y="472"/>
                    <a:pt x="136" y="596"/>
                    <a:pt x="136" y="726"/>
                  </a:cubicBezTo>
                  <a:cubicBezTo>
                    <a:pt x="136" y="1052"/>
                    <a:pt x="401" y="1317"/>
                    <a:pt x="726" y="1317"/>
                  </a:cubicBezTo>
                  <a:cubicBezTo>
                    <a:pt x="1052" y="1317"/>
                    <a:pt x="1317" y="1052"/>
                    <a:pt x="1317" y="726"/>
                  </a:cubicBezTo>
                  <a:cubicBezTo>
                    <a:pt x="1317" y="401"/>
                    <a:pt x="1052" y="136"/>
                    <a:pt x="726" y="13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 name="Google Shape;269;p30"/>
            <p:cNvSpPr/>
            <p:nvPr/>
          </p:nvSpPr>
          <p:spPr>
            <a:xfrm>
              <a:off x="6266490" y="2061380"/>
              <a:ext cx="95760" cy="47880"/>
            </a:xfrm>
            <a:custGeom>
              <a:avLst/>
              <a:gdLst/>
              <a:ahLst/>
              <a:cxnLst/>
              <a:rect l="l" t="t" r="r" b="b"/>
              <a:pathLst>
                <a:path w="266" h="133" extrusionOk="0">
                  <a:moveTo>
                    <a:pt x="7" y="36"/>
                  </a:moveTo>
                  <a:cubicBezTo>
                    <a:pt x="71" y="99"/>
                    <a:pt x="155" y="133"/>
                    <a:pt x="244" y="133"/>
                  </a:cubicBezTo>
                  <a:cubicBezTo>
                    <a:pt x="256" y="133"/>
                    <a:pt x="266" y="124"/>
                    <a:pt x="266" y="112"/>
                  </a:cubicBezTo>
                  <a:cubicBezTo>
                    <a:pt x="266" y="100"/>
                    <a:pt x="256" y="91"/>
                    <a:pt x="244" y="91"/>
                  </a:cubicBezTo>
                  <a:cubicBezTo>
                    <a:pt x="166" y="91"/>
                    <a:pt x="92" y="60"/>
                    <a:pt x="37" y="6"/>
                  </a:cubicBezTo>
                  <a:cubicBezTo>
                    <a:pt x="28" y="-2"/>
                    <a:pt x="15" y="-2"/>
                    <a:pt x="6" y="6"/>
                  </a:cubicBezTo>
                  <a:cubicBezTo>
                    <a:pt x="-2" y="14"/>
                    <a:pt x="-2" y="28"/>
                    <a:pt x="7" y="36"/>
                  </a:cubicBezTo>
                  <a:close/>
                </a:path>
              </a:pathLst>
            </a:custGeom>
            <a:solidFill>
              <a:schemeClr val="lt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0" name="Google Shape;270;p30"/>
            <p:cNvSpPr/>
            <p:nvPr/>
          </p:nvSpPr>
          <p:spPr>
            <a:xfrm>
              <a:off x="6346770" y="1864460"/>
              <a:ext cx="129960" cy="130320"/>
            </a:xfrm>
            <a:custGeom>
              <a:avLst/>
              <a:gdLst/>
              <a:ahLst/>
              <a:cxnLst/>
              <a:rect l="l" t="t" r="r" b="b"/>
              <a:pathLst>
                <a:path w="361" h="362" extrusionOk="0">
                  <a:moveTo>
                    <a:pt x="319" y="340"/>
                  </a:moveTo>
                  <a:cubicBezTo>
                    <a:pt x="319" y="352"/>
                    <a:pt x="328" y="362"/>
                    <a:pt x="340" y="362"/>
                  </a:cubicBezTo>
                  <a:cubicBezTo>
                    <a:pt x="352" y="362"/>
                    <a:pt x="361" y="352"/>
                    <a:pt x="361" y="340"/>
                  </a:cubicBezTo>
                  <a:cubicBezTo>
                    <a:pt x="361" y="153"/>
                    <a:pt x="209" y="0"/>
                    <a:pt x="21" y="0"/>
                  </a:cubicBezTo>
                  <a:cubicBezTo>
                    <a:pt x="10" y="0"/>
                    <a:pt x="0" y="10"/>
                    <a:pt x="0" y="22"/>
                  </a:cubicBezTo>
                  <a:cubicBezTo>
                    <a:pt x="0" y="34"/>
                    <a:pt x="10" y="43"/>
                    <a:pt x="21" y="43"/>
                  </a:cubicBezTo>
                  <a:cubicBezTo>
                    <a:pt x="185" y="43"/>
                    <a:pt x="319" y="176"/>
                    <a:pt x="319" y="34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1" name="Google Shape;271;p30"/>
            <p:cNvSpPr/>
            <p:nvPr/>
          </p:nvSpPr>
          <p:spPr>
            <a:xfrm>
              <a:off x="6387810" y="1946540"/>
              <a:ext cx="56160" cy="119160"/>
            </a:xfrm>
            <a:custGeom>
              <a:avLst/>
              <a:gdLst/>
              <a:ahLst/>
              <a:cxnLst/>
              <a:rect l="l" t="t" r="r" b="b"/>
              <a:pathLst>
                <a:path w="156" h="331" extrusionOk="0">
                  <a:moveTo>
                    <a:pt x="108" y="2"/>
                  </a:moveTo>
                  <a:cubicBezTo>
                    <a:pt x="97" y="6"/>
                    <a:pt x="92" y="19"/>
                    <a:pt x="97" y="30"/>
                  </a:cubicBezTo>
                  <a:cubicBezTo>
                    <a:pt x="108" y="56"/>
                    <a:pt x="114" y="84"/>
                    <a:pt x="114" y="112"/>
                  </a:cubicBezTo>
                  <a:cubicBezTo>
                    <a:pt x="114" y="133"/>
                    <a:pt x="111" y="154"/>
                    <a:pt x="104" y="174"/>
                  </a:cubicBezTo>
                  <a:cubicBezTo>
                    <a:pt x="89" y="224"/>
                    <a:pt x="56" y="265"/>
                    <a:pt x="11" y="291"/>
                  </a:cubicBezTo>
                  <a:cubicBezTo>
                    <a:pt x="0" y="297"/>
                    <a:pt x="-3" y="310"/>
                    <a:pt x="3" y="320"/>
                  </a:cubicBezTo>
                  <a:cubicBezTo>
                    <a:pt x="7" y="327"/>
                    <a:pt x="14" y="331"/>
                    <a:pt x="21" y="331"/>
                  </a:cubicBezTo>
                  <a:cubicBezTo>
                    <a:pt x="25" y="331"/>
                    <a:pt x="29" y="330"/>
                    <a:pt x="32" y="328"/>
                  </a:cubicBezTo>
                  <a:cubicBezTo>
                    <a:pt x="86" y="297"/>
                    <a:pt x="126" y="247"/>
                    <a:pt x="145" y="187"/>
                  </a:cubicBezTo>
                  <a:cubicBezTo>
                    <a:pt x="153" y="163"/>
                    <a:pt x="156" y="138"/>
                    <a:pt x="156" y="112"/>
                  </a:cubicBezTo>
                  <a:cubicBezTo>
                    <a:pt x="156" y="78"/>
                    <a:pt x="149" y="44"/>
                    <a:pt x="136" y="13"/>
                  </a:cubicBezTo>
                  <a:cubicBezTo>
                    <a:pt x="131" y="2"/>
                    <a:pt x="118" y="-3"/>
                    <a:pt x="108" y="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 name="TextBox 1">
            <a:extLst>
              <a:ext uri="{FF2B5EF4-FFF2-40B4-BE49-F238E27FC236}">
                <a16:creationId xmlns:a16="http://schemas.microsoft.com/office/drawing/2014/main" id="{A04E4817-DF86-A0C2-5C90-CF2518D584FF}"/>
              </a:ext>
            </a:extLst>
          </p:cNvPr>
          <p:cNvSpPr txBox="1"/>
          <p:nvPr/>
        </p:nvSpPr>
        <p:spPr>
          <a:xfrm>
            <a:off x="-1634490" y="2537460"/>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43713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13" name="Google Shape;261;p30">
            <a:extLst>
              <a:ext uri="{FF2B5EF4-FFF2-40B4-BE49-F238E27FC236}">
                <a16:creationId xmlns:a16="http://schemas.microsoft.com/office/drawing/2014/main" id="{4A990269-E983-B5D4-5AAF-40E07961A9BB}"/>
              </a:ext>
            </a:extLst>
          </p:cNvPr>
          <p:cNvSpPr txBox="1">
            <a:spLocks noGrp="1"/>
          </p:cNvSpPr>
          <p:nvPr>
            <p:ph type="title"/>
          </p:nvPr>
        </p:nvSpPr>
        <p:spPr>
          <a:xfrm>
            <a:off x="537120" y="25422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Process Explanation With Code </a:t>
            </a:r>
            <a:endParaRPr dirty="0"/>
          </a:p>
        </p:txBody>
      </p:sp>
      <p:pic>
        <p:nvPicPr>
          <p:cNvPr id="2" name="Picture 1">
            <a:extLst>
              <a:ext uri="{FF2B5EF4-FFF2-40B4-BE49-F238E27FC236}">
                <a16:creationId xmlns:a16="http://schemas.microsoft.com/office/drawing/2014/main" id="{B54570D5-DDC9-009D-21B9-092554234DC8}"/>
              </a:ext>
            </a:extLst>
          </p:cNvPr>
          <p:cNvPicPr>
            <a:picLocks noChangeAspect="1"/>
          </p:cNvPicPr>
          <p:nvPr/>
        </p:nvPicPr>
        <p:blipFill>
          <a:blip r:embed="rId3"/>
          <a:stretch>
            <a:fillRect/>
          </a:stretch>
        </p:blipFill>
        <p:spPr>
          <a:xfrm>
            <a:off x="184847" y="484743"/>
            <a:ext cx="5725664" cy="3361944"/>
          </a:xfrm>
          <a:prstGeom prst="rect">
            <a:avLst/>
          </a:prstGeom>
        </p:spPr>
      </p:pic>
      <p:sp>
        <p:nvSpPr>
          <p:cNvPr id="4" name="TextBox 3">
            <a:extLst>
              <a:ext uri="{FF2B5EF4-FFF2-40B4-BE49-F238E27FC236}">
                <a16:creationId xmlns:a16="http://schemas.microsoft.com/office/drawing/2014/main" id="{BAE474A8-6EE7-D56F-760B-73C6A0F433B3}"/>
              </a:ext>
            </a:extLst>
          </p:cNvPr>
          <p:cNvSpPr txBox="1"/>
          <p:nvPr/>
        </p:nvSpPr>
        <p:spPr>
          <a:xfrm>
            <a:off x="2078231" y="3881091"/>
            <a:ext cx="4621778" cy="307777"/>
          </a:xfrm>
          <a:prstGeom prst="rect">
            <a:avLst/>
          </a:prstGeom>
          <a:noFill/>
        </p:spPr>
        <p:txBody>
          <a:bodyPr wrap="none" rtlCol="0">
            <a:spAutoFit/>
          </a:bodyPr>
          <a:lstStyle/>
          <a:p>
            <a:r>
              <a:rPr lang="en-US" dirty="0">
                <a:latin typeface="Avenir Light" panose="020B0402020203020204" pitchFamily="34" charset="77"/>
              </a:rPr>
              <a:t>Declaration of Variables and some Information of Bonds</a:t>
            </a:r>
          </a:p>
        </p:txBody>
      </p:sp>
      <p:grpSp>
        <p:nvGrpSpPr>
          <p:cNvPr id="5" name="Google Shape;1224;p52">
            <a:extLst>
              <a:ext uri="{FF2B5EF4-FFF2-40B4-BE49-F238E27FC236}">
                <a16:creationId xmlns:a16="http://schemas.microsoft.com/office/drawing/2014/main" id="{C98E9D7A-E0DF-4A74-05F7-D754AA20BEA6}"/>
              </a:ext>
            </a:extLst>
          </p:cNvPr>
          <p:cNvGrpSpPr/>
          <p:nvPr/>
        </p:nvGrpSpPr>
        <p:grpSpPr>
          <a:xfrm>
            <a:off x="5688547" y="1317422"/>
            <a:ext cx="221964" cy="188663"/>
            <a:chOff x="4660325" y="1866850"/>
            <a:chExt cx="68350" cy="58100"/>
          </a:xfrm>
        </p:grpSpPr>
        <p:sp>
          <p:nvSpPr>
            <p:cNvPr id="6" name="Google Shape;1225;p52">
              <a:extLst>
                <a:ext uri="{FF2B5EF4-FFF2-40B4-BE49-F238E27FC236}">
                  <a16:creationId xmlns:a16="http://schemas.microsoft.com/office/drawing/2014/main" id="{A2274C97-1686-BD28-F057-849B01B811DE}"/>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7" name="Google Shape;1226;p52">
              <a:extLst>
                <a:ext uri="{FF2B5EF4-FFF2-40B4-BE49-F238E27FC236}">
                  <a16:creationId xmlns:a16="http://schemas.microsoft.com/office/drawing/2014/main" id="{FBE047F3-1ABD-0449-13A3-E51CAB194E23}"/>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8" name="Google Shape;1224;p52">
            <a:extLst>
              <a:ext uri="{FF2B5EF4-FFF2-40B4-BE49-F238E27FC236}">
                <a16:creationId xmlns:a16="http://schemas.microsoft.com/office/drawing/2014/main" id="{D1BA36FD-1350-1DA0-9B41-094448C1BC56}"/>
              </a:ext>
            </a:extLst>
          </p:cNvPr>
          <p:cNvGrpSpPr/>
          <p:nvPr/>
        </p:nvGrpSpPr>
        <p:grpSpPr>
          <a:xfrm rot="5400000">
            <a:off x="2536639" y="3421621"/>
            <a:ext cx="221964" cy="188663"/>
            <a:chOff x="4660325" y="1866850"/>
            <a:chExt cx="68350" cy="58100"/>
          </a:xfrm>
        </p:grpSpPr>
        <p:sp>
          <p:nvSpPr>
            <p:cNvPr id="9" name="Google Shape;1225;p52">
              <a:extLst>
                <a:ext uri="{FF2B5EF4-FFF2-40B4-BE49-F238E27FC236}">
                  <a16:creationId xmlns:a16="http://schemas.microsoft.com/office/drawing/2014/main" id="{B48210F4-66DC-E818-DCE4-59B879F1E42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0" name="Google Shape;1226;p52">
              <a:extLst>
                <a:ext uri="{FF2B5EF4-FFF2-40B4-BE49-F238E27FC236}">
                  <a16:creationId xmlns:a16="http://schemas.microsoft.com/office/drawing/2014/main" id="{34957297-BDAD-4423-4602-A6C90EA90B1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1" name="TextBox 10">
            <a:extLst>
              <a:ext uri="{FF2B5EF4-FFF2-40B4-BE49-F238E27FC236}">
                <a16:creationId xmlns:a16="http://schemas.microsoft.com/office/drawing/2014/main" id="{5C01621C-D5C6-D788-7224-D1E8C7E6A419}"/>
              </a:ext>
            </a:extLst>
          </p:cNvPr>
          <p:cNvSpPr txBox="1"/>
          <p:nvPr/>
        </p:nvSpPr>
        <p:spPr>
          <a:xfrm>
            <a:off x="6305797" y="1448790"/>
            <a:ext cx="2770310" cy="307777"/>
          </a:xfrm>
          <a:prstGeom prst="rect">
            <a:avLst/>
          </a:prstGeom>
          <a:noFill/>
        </p:spPr>
        <p:txBody>
          <a:bodyPr wrap="none" rtlCol="0">
            <a:spAutoFit/>
          </a:bodyPr>
          <a:lstStyle/>
          <a:p>
            <a:r>
              <a:rPr lang="en-US" dirty="0">
                <a:latin typeface="Avenir Book" panose="02000503020000020003" pitchFamily="2" charset="0"/>
              </a:rPr>
              <a:t>Importing the necessary libraries</a:t>
            </a:r>
          </a:p>
        </p:txBody>
      </p:sp>
    </p:spTree>
    <p:extLst>
      <p:ext uri="{BB962C8B-B14F-4D97-AF65-F5344CB8AC3E}">
        <p14:creationId xmlns:p14="http://schemas.microsoft.com/office/powerpoint/2010/main" val="2578445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13" name="Google Shape;261;p30">
            <a:extLst>
              <a:ext uri="{FF2B5EF4-FFF2-40B4-BE49-F238E27FC236}">
                <a16:creationId xmlns:a16="http://schemas.microsoft.com/office/drawing/2014/main" id="{4A990269-E983-B5D4-5AAF-40E07961A9BB}"/>
              </a:ext>
            </a:extLst>
          </p:cNvPr>
          <p:cNvSpPr txBox="1">
            <a:spLocks noGrp="1"/>
          </p:cNvSpPr>
          <p:nvPr>
            <p:ph type="title"/>
          </p:nvPr>
        </p:nvSpPr>
        <p:spPr>
          <a:xfrm>
            <a:off x="537120" y="25422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Process Explanation With Code </a:t>
            </a:r>
            <a:endParaRPr dirty="0"/>
          </a:p>
        </p:txBody>
      </p:sp>
      <p:pic>
        <p:nvPicPr>
          <p:cNvPr id="2" name="Picture 1">
            <a:extLst>
              <a:ext uri="{FF2B5EF4-FFF2-40B4-BE49-F238E27FC236}">
                <a16:creationId xmlns:a16="http://schemas.microsoft.com/office/drawing/2014/main" id="{CC28B9E3-CF9A-D1FD-B872-B2B14EE52696}"/>
              </a:ext>
            </a:extLst>
          </p:cNvPr>
          <p:cNvPicPr>
            <a:picLocks noChangeAspect="1"/>
          </p:cNvPicPr>
          <p:nvPr/>
        </p:nvPicPr>
        <p:blipFill>
          <a:blip r:embed="rId3"/>
          <a:stretch>
            <a:fillRect/>
          </a:stretch>
        </p:blipFill>
        <p:spPr>
          <a:xfrm>
            <a:off x="0" y="509549"/>
            <a:ext cx="5616448" cy="3473330"/>
          </a:xfrm>
          <a:prstGeom prst="rect">
            <a:avLst/>
          </a:prstGeom>
        </p:spPr>
      </p:pic>
      <p:sp>
        <p:nvSpPr>
          <p:cNvPr id="3" name="TextBox 2">
            <a:extLst>
              <a:ext uri="{FF2B5EF4-FFF2-40B4-BE49-F238E27FC236}">
                <a16:creationId xmlns:a16="http://schemas.microsoft.com/office/drawing/2014/main" id="{DE5963FF-9D36-A058-EF65-498BDDEBC974}"/>
              </a:ext>
            </a:extLst>
          </p:cNvPr>
          <p:cNvSpPr txBox="1"/>
          <p:nvPr/>
        </p:nvSpPr>
        <p:spPr>
          <a:xfrm>
            <a:off x="5486401" y="1507550"/>
            <a:ext cx="2565070" cy="1600438"/>
          </a:xfrm>
          <a:prstGeom prst="rect">
            <a:avLst/>
          </a:prstGeom>
          <a:noFill/>
        </p:spPr>
        <p:txBody>
          <a:bodyPr wrap="square" rtlCol="0">
            <a:spAutoFit/>
          </a:bodyPr>
          <a:lstStyle/>
          <a:p>
            <a:r>
              <a:rPr lang="en-US" dirty="0">
                <a:latin typeface="Avenir Book" panose="02000503020000020003" pitchFamily="2" charset="0"/>
              </a:rPr>
              <a:t>Importing data </a:t>
            </a:r>
          </a:p>
          <a:p>
            <a:endParaRPr lang="en-US" dirty="0">
              <a:latin typeface="Avenir Book" panose="02000503020000020003" pitchFamily="2" charset="0"/>
            </a:endParaRPr>
          </a:p>
          <a:p>
            <a:r>
              <a:rPr lang="en-US" dirty="0">
                <a:latin typeface="Avenir Book" panose="02000503020000020003" pitchFamily="2" charset="0"/>
              </a:rPr>
              <a:t>Cleaning of Data for some inconsistencies</a:t>
            </a:r>
          </a:p>
          <a:p>
            <a:endParaRPr lang="en-US" dirty="0">
              <a:latin typeface="Avenir Book" panose="02000503020000020003" pitchFamily="2" charset="0"/>
            </a:endParaRPr>
          </a:p>
          <a:p>
            <a:endParaRPr lang="en-US" dirty="0">
              <a:latin typeface="Avenir Book" panose="02000503020000020003" pitchFamily="2" charset="0"/>
            </a:endParaRPr>
          </a:p>
          <a:p>
            <a:endParaRPr lang="en-US" dirty="0">
              <a:latin typeface="Avenir Book" panose="02000503020000020003" pitchFamily="2" charset="0"/>
            </a:endParaRPr>
          </a:p>
        </p:txBody>
      </p:sp>
      <p:grpSp>
        <p:nvGrpSpPr>
          <p:cNvPr id="4" name="Google Shape;1224;p52">
            <a:extLst>
              <a:ext uri="{FF2B5EF4-FFF2-40B4-BE49-F238E27FC236}">
                <a16:creationId xmlns:a16="http://schemas.microsoft.com/office/drawing/2014/main" id="{54C4B5F2-007E-11F5-2E8A-1FEBC801A14E}"/>
              </a:ext>
            </a:extLst>
          </p:cNvPr>
          <p:cNvGrpSpPr/>
          <p:nvPr/>
        </p:nvGrpSpPr>
        <p:grpSpPr>
          <a:xfrm>
            <a:off x="5246192" y="1532552"/>
            <a:ext cx="221964" cy="188663"/>
            <a:chOff x="4660325" y="1866850"/>
            <a:chExt cx="68350" cy="58100"/>
          </a:xfrm>
        </p:grpSpPr>
        <p:sp>
          <p:nvSpPr>
            <p:cNvPr id="5" name="Google Shape;1225;p52">
              <a:extLst>
                <a:ext uri="{FF2B5EF4-FFF2-40B4-BE49-F238E27FC236}">
                  <a16:creationId xmlns:a16="http://schemas.microsoft.com/office/drawing/2014/main" id="{B4F3BBD9-E57F-E73E-801D-F1F60C966774}"/>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6" name="Google Shape;1226;p52">
              <a:extLst>
                <a:ext uri="{FF2B5EF4-FFF2-40B4-BE49-F238E27FC236}">
                  <a16:creationId xmlns:a16="http://schemas.microsoft.com/office/drawing/2014/main" id="{FDD443EE-117A-E807-3625-CC6C2078C27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 name="Google Shape;1224;p52">
            <a:extLst>
              <a:ext uri="{FF2B5EF4-FFF2-40B4-BE49-F238E27FC236}">
                <a16:creationId xmlns:a16="http://schemas.microsoft.com/office/drawing/2014/main" id="{0A51CF8D-758A-A6AC-E66D-F679051E762E}"/>
              </a:ext>
            </a:extLst>
          </p:cNvPr>
          <p:cNvGrpSpPr/>
          <p:nvPr/>
        </p:nvGrpSpPr>
        <p:grpSpPr>
          <a:xfrm>
            <a:off x="5245271" y="2057551"/>
            <a:ext cx="221964" cy="188663"/>
            <a:chOff x="4660325" y="1866850"/>
            <a:chExt cx="68350" cy="58100"/>
          </a:xfrm>
        </p:grpSpPr>
        <p:sp>
          <p:nvSpPr>
            <p:cNvPr id="8" name="Google Shape;1225;p52">
              <a:extLst>
                <a:ext uri="{FF2B5EF4-FFF2-40B4-BE49-F238E27FC236}">
                  <a16:creationId xmlns:a16="http://schemas.microsoft.com/office/drawing/2014/main" id="{9C9C73DC-9D88-E25D-610A-1486CE462D89}"/>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Google Shape;1226;p52">
              <a:extLst>
                <a:ext uri="{FF2B5EF4-FFF2-40B4-BE49-F238E27FC236}">
                  <a16:creationId xmlns:a16="http://schemas.microsoft.com/office/drawing/2014/main" id="{F3BC063B-5778-7EBF-D435-90C9DE177428}"/>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0" name="Google Shape;1224;p52">
            <a:extLst>
              <a:ext uri="{FF2B5EF4-FFF2-40B4-BE49-F238E27FC236}">
                <a16:creationId xmlns:a16="http://schemas.microsoft.com/office/drawing/2014/main" id="{2E8A3D41-729C-F758-B04C-5A3A5F56550E}"/>
              </a:ext>
            </a:extLst>
          </p:cNvPr>
          <p:cNvGrpSpPr/>
          <p:nvPr/>
        </p:nvGrpSpPr>
        <p:grpSpPr>
          <a:xfrm>
            <a:off x="5245271" y="2951842"/>
            <a:ext cx="221964" cy="188663"/>
            <a:chOff x="4660325" y="1866850"/>
            <a:chExt cx="68350" cy="58100"/>
          </a:xfrm>
        </p:grpSpPr>
        <p:sp>
          <p:nvSpPr>
            <p:cNvPr id="11" name="Google Shape;1225;p52">
              <a:extLst>
                <a:ext uri="{FF2B5EF4-FFF2-40B4-BE49-F238E27FC236}">
                  <a16:creationId xmlns:a16="http://schemas.microsoft.com/office/drawing/2014/main" id="{E916952D-1C66-114E-2A9E-638B39367988}"/>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1226;p52">
              <a:extLst>
                <a:ext uri="{FF2B5EF4-FFF2-40B4-BE49-F238E27FC236}">
                  <a16:creationId xmlns:a16="http://schemas.microsoft.com/office/drawing/2014/main" id="{B8958BEE-F3DE-BEA6-B31A-F14EA48F073B}"/>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4" name="TextBox 13">
            <a:extLst>
              <a:ext uri="{FF2B5EF4-FFF2-40B4-BE49-F238E27FC236}">
                <a16:creationId xmlns:a16="http://schemas.microsoft.com/office/drawing/2014/main" id="{CF5E4AB3-DC60-E8A0-C185-F7E7F2FE8773}"/>
              </a:ext>
            </a:extLst>
          </p:cNvPr>
          <p:cNvSpPr txBox="1"/>
          <p:nvPr/>
        </p:nvSpPr>
        <p:spPr>
          <a:xfrm>
            <a:off x="5545421" y="2591326"/>
            <a:ext cx="2695699" cy="954107"/>
          </a:xfrm>
          <a:prstGeom prst="rect">
            <a:avLst/>
          </a:prstGeom>
          <a:noFill/>
        </p:spPr>
        <p:txBody>
          <a:bodyPr wrap="square" rtlCol="0">
            <a:spAutoFit/>
          </a:bodyPr>
          <a:lstStyle/>
          <a:p>
            <a:r>
              <a:rPr lang="en-US" dirty="0">
                <a:latin typeface="Avenir Light" panose="020B0402020203020204" pitchFamily="34" charset="77"/>
              </a:rPr>
              <a:t>Calculating mean interest rate and for Real Life Calculation coupon rate is set to mean interest rate</a:t>
            </a:r>
          </a:p>
        </p:txBody>
      </p:sp>
    </p:spTree>
    <p:extLst>
      <p:ext uri="{BB962C8B-B14F-4D97-AF65-F5344CB8AC3E}">
        <p14:creationId xmlns:p14="http://schemas.microsoft.com/office/powerpoint/2010/main" val="435192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13" name="Google Shape;261;p30">
            <a:extLst>
              <a:ext uri="{FF2B5EF4-FFF2-40B4-BE49-F238E27FC236}">
                <a16:creationId xmlns:a16="http://schemas.microsoft.com/office/drawing/2014/main" id="{4A990269-E983-B5D4-5AAF-40E07961A9BB}"/>
              </a:ext>
            </a:extLst>
          </p:cNvPr>
          <p:cNvSpPr txBox="1">
            <a:spLocks noGrp="1"/>
          </p:cNvSpPr>
          <p:nvPr>
            <p:ph type="title"/>
          </p:nvPr>
        </p:nvSpPr>
        <p:spPr>
          <a:xfrm>
            <a:off x="537120" y="25422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Process Explanation With Code </a:t>
            </a:r>
            <a:endParaRPr dirty="0"/>
          </a:p>
        </p:txBody>
      </p:sp>
      <p:pic>
        <p:nvPicPr>
          <p:cNvPr id="2" name="Picture 1">
            <a:extLst>
              <a:ext uri="{FF2B5EF4-FFF2-40B4-BE49-F238E27FC236}">
                <a16:creationId xmlns:a16="http://schemas.microsoft.com/office/drawing/2014/main" id="{A624B85C-8D7A-F8D1-3526-B0D330315AC8}"/>
              </a:ext>
            </a:extLst>
          </p:cNvPr>
          <p:cNvPicPr>
            <a:picLocks noChangeAspect="1"/>
          </p:cNvPicPr>
          <p:nvPr/>
        </p:nvPicPr>
        <p:blipFill>
          <a:blip r:embed="rId3"/>
          <a:stretch>
            <a:fillRect/>
          </a:stretch>
        </p:blipFill>
        <p:spPr>
          <a:xfrm>
            <a:off x="0" y="437104"/>
            <a:ext cx="5506720" cy="3233387"/>
          </a:xfrm>
          <a:prstGeom prst="rect">
            <a:avLst/>
          </a:prstGeom>
        </p:spPr>
      </p:pic>
      <p:grpSp>
        <p:nvGrpSpPr>
          <p:cNvPr id="3" name="Google Shape;1224;p52">
            <a:extLst>
              <a:ext uri="{FF2B5EF4-FFF2-40B4-BE49-F238E27FC236}">
                <a16:creationId xmlns:a16="http://schemas.microsoft.com/office/drawing/2014/main" id="{0625A8ED-BF7D-0E55-E420-33EB13F56C21}"/>
              </a:ext>
            </a:extLst>
          </p:cNvPr>
          <p:cNvGrpSpPr/>
          <p:nvPr/>
        </p:nvGrpSpPr>
        <p:grpSpPr>
          <a:xfrm>
            <a:off x="5246192" y="1532552"/>
            <a:ext cx="221964" cy="188663"/>
            <a:chOff x="4660325" y="1866850"/>
            <a:chExt cx="68350" cy="58100"/>
          </a:xfrm>
        </p:grpSpPr>
        <p:sp>
          <p:nvSpPr>
            <p:cNvPr id="4" name="Google Shape;1225;p52">
              <a:extLst>
                <a:ext uri="{FF2B5EF4-FFF2-40B4-BE49-F238E27FC236}">
                  <a16:creationId xmlns:a16="http://schemas.microsoft.com/office/drawing/2014/main" id="{1C5C1174-AF3B-BA40-3745-577752E4E0EA}"/>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5" name="Google Shape;1226;p52">
              <a:extLst>
                <a:ext uri="{FF2B5EF4-FFF2-40B4-BE49-F238E27FC236}">
                  <a16:creationId xmlns:a16="http://schemas.microsoft.com/office/drawing/2014/main" id="{A5E3E164-CE99-0E69-5C39-03DF26A41CB7}"/>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6" name="Google Shape;1224;p52">
            <a:extLst>
              <a:ext uri="{FF2B5EF4-FFF2-40B4-BE49-F238E27FC236}">
                <a16:creationId xmlns:a16="http://schemas.microsoft.com/office/drawing/2014/main" id="{3B1B64B9-7310-76CA-BF30-DA6986AD48DE}"/>
              </a:ext>
            </a:extLst>
          </p:cNvPr>
          <p:cNvGrpSpPr/>
          <p:nvPr/>
        </p:nvGrpSpPr>
        <p:grpSpPr>
          <a:xfrm>
            <a:off x="5257639" y="2477418"/>
            <a:ext cx="221964" cy="188663"/>
            <a:chOff x="4660325" y="1866850"/>
            <a:chExt cx="68350" cy="58100"/>
          </a:xfrm>
        </p:grpSpPr>
        <p:sp>
          <p:nvSpPr>
            <p:cNvPr id="7" name="Google Shape;1225;p52">
              <a:extLst>
                <a:ext uri="{FF2B5EF4-FFF2-40B4-BE49-F238E27FC236}">
                  <a16:creationId xmlns:a16="http://schemas.microsoft.com/office/drawing/2014/main" id="{8722F190-F08B-A3BC-BBC0-F8E1D6C1278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8" name="Google Shape;1226;p52">
              <a:extLst>
                <a:ext uri="{FF2B5EF4-FFF2-40B4-BE49-F238E27FC236}">
                  <a16:creationId xmlns:a16="http://schemas.microsoft.com/office/drawing/2014/main" id="{8E6EA407-64D2-BAA9-33B1-A932F79D1639}"/>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9" name="TextBox 8">
            <a:extLst>
              <a:ext uri="{FF2B5EF4-FFF2-40B4-BE49-F238E27FC236}">
                <a16:creationId xmlns:a16="http://schemas.microsoft.com/office/drawing/2014/main" id="{89C30844-D008-40FD-60B9-E5AB7FFD9BC4}"/>
              </a:ext>
            </a:extLst>
          </p:cNvPr>
          <p:cNvSpPr txBox="1"/>
          <p:nvPr/>
        </p:nvSpPr>
        <p:spPr>
          <a:xfrm>
            <a:off x="5606254" y="1364831"/>
            <a:ext cx="2943979" cy="523220"/>
          </a:xfrm>
          <a:prstGeom prst="rect">
            <a:avLst/>
          </a:prstGeom>
          <a:noFill/>
        </p:spPr>
        <p:txBody>
          <a:bodyPr wrap="square" rtlCol="0">
            <a:spAutoFit/>
          </a:bodyPr>
          <a:lstStyle/>
          <a:p>
            <a:r>
              <a:rPr lang="en-US" dirty="0">
                <a:latin typeface="Avenir Book" panose="02000503020000020003" pitchFamily="2" charset="0"/>
              </a:rPr>
              <a:t>Calculating the interest rate change from one day to the other</a:t>
            </a:r>
          </a:p>
        </p:txBody>
      </p:sp>
      <p:sp>
        <p:nvSpPr>
          <p:cNvPr id="10" name="TextBox 9">
            <a:extLst>
              <a:ext uri="{FF2B5EF4-FFF2-40B4-BE49-F238E27FC236}">
                <a16:creationId xmlns:a16="http://schemas.microsoft.com/office/drawing/2014/main" id="{9DD13357-3817-A688-86B0-8472E8AFD3D1}"/>
              </a:ext>
            </a:extLst>
          </p:cNvPr>
          <p:cNvSpPr txBox="1"/>
          <p:nvPr/>
        </p:nvSpPr>
        <p:spPr>
          <a:xfrm>
            <a:off x="5606254" y="2310139"/>
            <a:ext cx="3240863" cy="738664"/>
          </a:xfrm>
          <a:prstGeom prst="rect">
            <a:avLst/>
          </a:prstGeom>
          <a:noFill/>
        </p:spPr>
        <p:txBody>
          <a:bodyPr wrap="square" rtlCol="0">
            <a:spAutoFit/>
          </a:bodyPr>
          <a:lstStyle/>
          <a:p>
            <a:r>
              <a:rPr lang="en-US" dirty="0" err="1">
                <a:latin typeface="Avenir Book" panose="02000503020000020003" pitchFamily="2" charset="0"/>
              </a:rPr>
              <a:t>Calcuating</a:t>
            </a:r>
            <a:r>
              <a:rPr lang="en-US" dirty="0">
                <a:latin typeface="Avenir Book" panose="02000503020000020003" pitchFamily="2" charset="0"/>
              </a:rPr>
              <a:t> mean &amp; standard deviation of the interest rate changes day by day </a:t>
            </a:r>
          </a:p>
        </p:txBody>
      </p:sp>
    </p:spTree>
    <p:extLst>
      <p:ext uri="{BB962C8B-B14F-4D97-AF65-F5344CB8AC3E}">
        <p14:creationId xmlns:p14="http://schemas.microsoft.com/office/powerpoint/2010/main" val="19767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13" name="Google Shape;261;p30">
            <a:extLst>
              <a:ext uri="{FF2B5EF4-FFF2-40B4-BE49-F238E27FC236}">
                <a16:creationId xmlns:a16="http://schemas.microsoft.com/office/drawing/2014/main" id="{4A990269-E983-B5D4-5AAF-40E07961A9BB}"/>
              </a:ext>
            </a:extLst>
          </p:cNvPr>
          <p:cNvSpPr txBox="1">
            <a:spLocks noGrp="1"/>
          </p:cNvSpPr>
          <p:nvPr>
            <p:ph type="title"/>
          </p:nvPr>
        </p:nvSpPr>
        <p:spPr>
          <a:xfrm>
            <a:off x="537120" y="25422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Process Explanation With Code </a:t>
            </a:r>
            <a:endParaRPr dirty="0"/>
          </a:p>
        </p:txBody>
      </p:sp>
      <p:pic>
        <p:nvPicPr>
          <p:cNvPr id="5" name="Picture 4">
            <a:extLst>
              <a:ext uri="{FF2B5EF4-FFF2-40B4-BE49-F238E27FC236}">
                <a16:creationId xmlns:a16="http://schemas.microsoft.com/office/drawing/2014/main" id="{5C5E31E6-C294-A98A-A239-50ED1F064EB7}"/>
              </a:ext>
            </a:extLst>
          </p:cNvPr>
          <p:cNvPicPr>
            <a:picLocks noChangeAspect="1"/>
          </p:cNvPicPr>
          <p:nvPr/>
        </p:nvPicPr>
        <p:blipFill>
          <a:blip r:embed="rId3"/>
          <a:stretch>
            <a:fillRect/>
          </a:stretch>
        </p:blipFill>
        <p:spPr>
          <a:xfrm>
            <a:off x="73152" y="464058"/>
            <a:ext cx="7772400" cy="1782156"/>
          </a:xfrm>
          <a:prstGeom prst="rect">
            <a:avLst/>
          </a:prstGeom>
        </p:spPr>
      </p:pic>
      <p:pic>
        <p:nvPicPr>
          <p:cNvPr id="7" name="Picture 6">
            <a:extLst>
              <a:ext uri="{FF2B5EF4-FFF2-40B4-BE49-F238E27FC236}">
                <a16:creationId xmlns:a16="http://schemas.microsoft.com/office/drawing/2014/main" id="{83326B50-859C-B173-3016-5FA0B47616AB}"/>
              </a:ext>
            </a:extLst>
          </p:cNvPr>
          <p:cNvPicPr>
            <a:picLocks noChangeAspect="1"/>
          </p:cNvPicPr>
          <p:nvPr/>
        </p:nvPicPr>
        <p:blipFill>
          <a:blip r:embed="rId4"/>
          <a:stretch>
            <a:fillRect/>
          </a:stretch>
        </p:blipFill>
        <p:spPr>
          <a:xfrm>
            <a:off x="3222352" y="1959907"/>
            <a:ext cx="4623200" cy="2826159"/>
          </a:xfrm>
          <a:prstGeom prst="rect">
            <a:avLst/>
          </a:prstGeom>
        </p:spPr>
      </p:pic>
      <p:pic>
        <p:nvPicPr>
          <p:cNvPr id="6" name="Picture 5">
            <a:extLst>
              <a:ext uri="{FF2B5EF4-FFF2-40B4-BE49-F238E27FC236}">
                <a16:creationId xmlns:a16="http://schemas.microsoft.com/office/drawing/2014/main" id="{C5BDA622-98EC-59F5-6B4C-D17A48F2CBBD}"/>
              </a:ext>
            </a:extLst>
          </p:cNvPr>
          <p:cNvPicPr>
            <a:picLocks noChangeAspect="1"/>
          </p:cNvPicPr>
          <p:nvPr/>
        </p:nvPicPr>
        <p:blipFill>
          <a:blip r:embed="rId5"/>
          <a:stretch>
            <a:fillRect/>
          </a:stretch>
        </p:blipFill>
        <p:spPr>
          <a:xfrm>
            <a:off x="537120" y="2177529"/>
            <a:ext cx="2548164" cy="583381"/>
          </a:xfrm>
          <a:prstGeom prst="rect">
            <a:avLst/>
          </a:prstGeom>
        </p:spPr>
      </p:pic>
      <p:grpSp>
        <p:nvGrpSpPr>
          <p:cNvPr id="8" name="Google Shape;1224;p52">
            <a:extLst>
              <a:ext uri="{FF2B5EF4-FFF2-40B4-BE49-F238E27FC236}">
                <a16:creationId xmlns:a16="http://schemas.microsoft.com/office/drawing/2014/main" id="{908288A5-B076-D6E9-3221-C0E67F41B178}"/>
              </a:ext>
            </a:extLst>
          </p:cNvPr>
          <p:cNvGrpSpPr/>
          <p:nvPr/>
        </p:nvGrpSpPr>
        <p:grpSpPr>
          <a:xfrm rot="5400000">
            <a:off x="1466966" y="1854127"/>
            <a:ext cx="221964" cy="188663"/>
            <a:chOff x="4660325" y="1866850"/>
            <a:chExt cx="68350" cy="58100"/>
          </a:xfrm>
        </p:grpSpPr>
        <p:sp>
          <p:nvSpPr>
            <p:cNvPr id="9" name="Google Shape;1225;p52">
              <a:extLst>
                <a:ext uri="{FF2B5EF4-FFF2-40B4-BE49-F238E27FC236}">
                  <a16:creationId xmlns:a16="http://schemas.microsoft.com/office/drawing/2014/main" id="{23A74D1C-7C93-169F-33C3-55AC490A11A3}"/>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0" name="Google Shape;1226;p52">
              <a:extLst>
                <a:ext uri="{FF2B5EF4-FFF2-40B4-BE49-F238E27FC236}">
                  <a16:creationId xmlns:a16="http://schemas.microsoft.com/office/drawing/2014/main" id="{B88EC217-DB65-0FC1-9B69-A331A7B4511D}"/>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879412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13" name="Google Shape;261;p30">
            <a:extLst>
              <a:ext uri="{FF2B5EF4-FFF2-40B4-BE49-F238E27FC236}">
                <a16:creationId xmlns:a16="http://schemas.microsoft.com/office/drawing/2014/main" id="{4A990269-E983-B5D4-5AAF-40E07961A9BB}"/>
              </a:ext>
            </a:extLst>
          </p:cNvPr>
          <p:cNvSpPr txBox="1">
            <a:spLocks noGrp="1"/>
          </p:cNvSpPr>
          <p:nvPr>
            <p:ph type="title"/>
          </p:nvPr>
        </p:nvSpPr>
        <p:spPr>
          <a:xfrm>
            <a:off x="537120" y="25422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Process Explanation With Code </a:t>
            </a:r>
            <a:endParaRPr dirty="0"/>
          </a:p>
        </p:txBody>
      </p:sp>
      <p:pic>
        <p:nvPicPr>
          <p:cNvPr id="2" name="Picture 1">
            <a:extLst>
              <a:ext uri="{FF2B5EF4-FFF2-40B4-BE49-F238E27FC236}">
                <a16:creationId xmlns:a16="http://schemas.microsoft.com/office/drawing/2014/main" id="{AF2946C8-BA08-67A5-769B-D7894965040B}"/>
              </a:ext>
            </a:extLst>
          </p:cNvPr>
          <p:cNvPicPr>
            <a:picLocks noChangeAspect="1"/>
          </p:cNvPicPr>
          <p:nvPr/>
        </p:nvPicPr>
        <p:blipFill>
          <a:blip r:embed="rId3"/>
          <a:stretch>
            <a:fillRect/>
          </a:stretch>
        </p:blipFill>
        <p:spPr>
          <a:xfrm>
            <a:off x="95117" y="540574"/>
            <a:ext cx="6534088" cy="2679509"/>
          </a:xfrm>
          <a:prstGeom prst="rect">
            <a:avLst/>
          </a:prstGeom>
        </p:spPr>
      </p:pic>
      <p:pic>
        <p:nvPicPr>
          <p:cNvPr id="2052" name="Picture 4" descr="Equa Image">
            <a:extLst>
              <a:ext uri="{FF2B5EF4-FFF2-40B4-BE49-F238E27FC236}">
                <a16:creationId xmlns:a16="http://schemas.microsoft.com/office/drawing/2014/main" id="{D3A79524-9861-939C-88D6-B2DD0554A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462" y="2756230"/>
            <a:ext cx="3170765" cy="6638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qua Image">
            <a:extLst>
              <a:ext uri="{FF2B5EF4-FFF2-40B4-BE49-F238E27FC236}">
                <a16:creationId xmlns:a16="http://schemas.microsoft.com/office/drawing/2014/main" id="{C2F12065-A06E-2EA3-60B3-33452D45D3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120" y="3788514"/>
            <a:ext cx="7704000" cy="46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790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13" name="Google Shape;261;p30">
            <a:extLst>
              <a:ext uri="{FF2B5EF4-FFF2-40B4-BE49-F238E27FC236}">
                <a16:creationId xmlns:a16="http://schemas.microsoft.com/office/drawing/2014/main" id="{4A990269-E983-B5D4-5AAF-40E07961A9BB}"/>
              </a:ext>
            </a:extLst>
          </p:cNvPr>
          <p:cNvSpPr txBox="1">
            <a:spLocks noGrp="1"/>
          </p:cNvSpPr>
          <p:nvPr>
            <p:ph type="title"/>
          </p:nvPr>
        </p:nvSpPr>
        <p:spPr>
          <a:xfrm>
            <a:off x="537120" y="25422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Process Explanation With Code </a:t>
            </a:r>
            <a:endParaRPr dirty="0"/>
          </a:p>
        </p:txBody>
      </p:sp>
      <p:pic>
        <p:nvPicPr>
          <p:cNvPr id="4" name="Picture 3">
            <a:extLst>
              <a:ext uri="{FF2B5EF4-FFF2-40B4-BE49-F238E27FC236}">
                <a16:creationId xmlns:a16="http://schemas.microsoft.com/office/drawing/2014/main" id="{FC0AD474-53FC-79C5-89BC-55BC4BFB3BF9}"/>
              </a:ext>
            </a:extLst>
          </p:cNvPr>
          <p:cNvPicPr>
            <a:picLocks noChangeAspect="1"/>
          </p:cNvPicPr>
          <p:nvPr/>
        </p:nvPicPr>
        <p:blipFill>
          <a:blip r:embed="rId3"/>
          <a:stretch>
            <a:fillRect/>
          </a:stretch>
        </p:blipFill>
        <p:spPr>
          <a:xfrm>
            <a:off x="0" y="433697"/>
            <a:ext cx="5411355" cy="3178416"/>
          </a:xfrm>
          <a:prstGeom prst="rect">
            <a:avLst/>
          </a:prstGeom>
        </p:spPr>
      </p:pic>
      <p:sp>
        <p:nvSpPr>
          <p:cNvPr id="5" name="TextBox 4">
            <a:extLst>
              <a:ext uri="{FF2B5EF4-FFF2-40B4-BE49-F238E27FC236}">
                <a16:creationId xmlns:a16="http://schemas.microsoft.com/office/drawing/2014/main" id="{C3F350F0-80D4-8F56-AC28-800120304248}"/>
              </a:ext>
            </a:extLst>
          </p:cNvPr>
          <p:cNvSpPr txBox="1"/>
          <p:nvPr/>
        </p:nvSpPr>
        <p:spPr>
          <a:xfrm>
            <a:off x="4975404" y="3120003"/>
            <a:ext cx="3349197" cy="1169551"/>
          </a:xfrm>
          <a:prstGeom prst="rect">
            <a:avLst/>
          </a:prstGeom>
          <a:noFill/>
        </p:spPr>
        <p:txBody>
          <a:bodyPr wrap="square" rtlCol="0">
            <a:spAutoFit/>
          </a:bodyPr>
          <a:lstStyle/>
          <a:p>
            <a:r>
              <a:rPr lang="en-US" dirty="0">
                <a:latin typeface="Avenir Light" panose="020B0402020203020204" pitchFamily="34" charset="77"/>
              </a:rPr>
              <a:t>For every interest rate we simulated we calculated. The bond price and multiplied with number of bonds to get the investment value  and added it to the array of the investment values</a:t>
            </a:r>
          </a:p>
        </p:txBody>
      </p:sp>
    </p:spTree>
    <p:extLst>
      <p:ext uri="{BB962C8B-B14F-4D97-AF65-F5344CB8AC3E}">
        <p14:creationId xmlns:p14="http://schemas.microsoft.com/office/powerpoint/2010/main" val="2595957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13" name="Google Shape;261;p30">
            <a:extLst>
              <a:ext uri="{FF2B5EF4-FFF2-40B4-BE49-F238E27FC236}">
                <a16:creationId xmlns:a16="http://schemas.microsoft.com/office/drawing/2014/main" id="{4A990269-E983-B5D4-5AAF-40E07961A9BB}"/>
              </a:ext>
            </a:extLst>
          </p:cNvPr>
          <p:cNvSpPr txBox="1">
            <a:spLocks noGrp="1"/>
          </p:cNvSpPr>
          <p:nvPr>
            <p:ph type="title"/>
          </p:nvPr>
        </p:nvSpPr>
        <p:spPr>
          <a:xfrm>
            <a:off x="537120" y="25422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Process Explanation With Code </a:t>
            </a:r>
            <a:endParaRPr dirty="0"/>
          </a:p>
        </p:txBody>
      </p:sp>
      <p:pic>
        <p:nvPicPr>
          <p:cNvPr id="3" name="Picture 2">
            <a:extLst>
              <a:ext uri="{FF2B5EF4-FFF2-40B4-BE49-F238E27FC236}">
                <a16:creationId xmlns:a16="http://schemas.microsoft.com/office/drawing/2014/main" id="{653F254E-99D4-9DFD-78F9-9F8B9B1F68BD}"/>
              </a:ext>
            </a:extLst>
          </p:cNvPr>
          <p:cNvPicPr>
            <a:picLocks noChangeAspect="1"/>
          </p:cNvPicPr>
          <p:nvPr/>
        </p:nvPicPr>
        <p:blipFill>
          <a:blip r:embed="rId3"/>
          <a:stretch>
            <a:fillRect/>
          </a:stretch>
        </p:blipFill>
        <p:spPr>
          <a:xfrm>
            <a:off x="0" y="423286"/>
            <a:ext cx="6226540" cy="3207898"/>
          </a:xfrm>
          <a:prstGeom prst="rect">
            <a:avLst/>
          </a:prstGeom>
        </p:spPr>
      </p:pic>
    </p:spTree>
    <p:extLst>
      <p:ext uri="{BB962C8B-B14F-4D97-AF65-F5344CB8AC3E}">
        <p14:creationId xmlns:p14="http://schemas.microsoft.com/office/powerpoint/2010/main" val="3404716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0"/>
          <p:cNvSpPr txBox="1">
            <a:spLocks noGrp="1"/>
          </p:cNvSpPr>
          <p:nvPr>
            <p:ph type="title"/>
          </p:nvPr>
        </p:nvSpPr>
        <p:spPr>
          <a:xfrm>
            <a:off x="522055" y="435071"/>
            <a:ext cx="8491316" cy="6003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Bond Maturity : 20 Years.                     1962-2024  </a:t>
            </a:r>
            <a:endParaRPr dirty="0"/>
          </a:p>
        </p:txBody>
      </p:sp>
      <p:grpSp>
        <p:nvGrpSpPr>
          <p:cNvPr id="267" name="Google Shape;267;p30"/>
          <p:cNvGrpSpPr/>
          <p:nvPr/>
        </p:nvGrpSpPr>
        <p:grpSpPr>
          <a:xfrm>
            <a:off x="5597883" y="1466212"/>
            <a:ext cx="474120" cy="474120"/>
            <a:chOff x="6092970" y="1725500"/>
            <a:chExt cx="474120" cy="474120"/>
          </a:xfrm>
        </p:grpSpPr>
        <p:sp>
          <p:nvSpPr>
            <p:cNvPr id="268" name="Google Shape;268;p30"/>
            <p:cNvSpPr/>
            <p:nvPr/>
          </p:nvSpPr>
          <p:spPr>
            <a:xfrm>
              <a:off x="6092970" y="1725500"/>
              <a:ext cx="474120" cy="474120"/>
            </a:xfrm>
            <a:custGeom>
              <a:avLst/>
              <a:gdLst/>
              <a:ahLst/>
              <a:cxnLst/>
              <a:rect l="l" t="t" r="r" b="b"/>
              <a:pathLst>
                <a:path w="1317" h="1317" extrusionOk="0">
                  <a:moveTo>
                    <a:pt x="726" y="1274"/>
                  </a:moveTo>
                  <a:cubicBezTo>
                    <a:pt x="425" y="1274"/>
                    <a:pt x="179" y="1028"/>
                    <a:pt x="179" y="726"/>
                  </a:cubicBezTo>
                  <a:cubicBezTo>
                    <a:pt x="179" y="607"/>
                    <a:pt x="216" y="494"/>
                    <a:pt x="288" y="399"/>
                  </a:cubicBezTo>
                  <a:lnTo>
                    <a:pt x="373" y="480"/>
                  </a:lnTo>
                  <a:cubicBezTo>
                    <a:pt x="322" y="552"/>
                    <a:pt x="296" y="637"/>
                    <a:pt x="296" y="726"/>
                  </a:cubicBezTo>
                  <a:cubicBezTo>
                    <a:pt x="296" y="964"/>
                    <a:pt x="489" y="1157"/>
                    <a:pt x="726" y="1157"/>
                  </a:cubicBezTo>
                  <a:cubicBezTo>
                    <a:pt x="964" y="1157"/>
                    <a:pt x="1157" y="964"/>
                    <a:pt x="1157" y="726"/>
                  </a:cubicBezTo>
                  <a:cubicBezTo>
                    <a:pt x="1157" y="489"/>
                    <a:pt x="964" y="295"/>
                    <a:pt x="726" y="295"/>
                  </a:cubicBezTo>
                  <a:cubicBezTo>
                    <a:pt x="637" y="295"/>
                    <a:pt x="552" y="322"/>
                    <a:pt x="480" y="373"/>
                  </a:cubicBezTo>
                  <a:lnTo>
                    <a:pt x="399" y="288"/>
                  </a:lnTo>
                  <a:cubicBezTo>
                    <a:pt x="494" y="216"/>
                    <a:pt x="607" y="179"/>
                    <a:pt x="726" y="179"/>
                  </a:cubicBezTo>
                  <a:cubicBezTo>
                    <a:pt x="1028" y="179"/>
                    <a:pt x="1274" y="424"/>
                    <a:pt x="1274" y="726"/>
                  </a:cubicBezTo>
                  <a:cubicBezTo>
                    <a:pt x="1274" y="1028"/>
                    <a:pt x="1028" y="1274"/>
                    <a:pt x="726" y="1274"/>
                  </a:cubicBezTo>
                  <a:moveTo>
                    <a:pt x="538" y="758"/>
                  </a:moveTo>
                  <a:cubicBezTo>
                    <a:pt x="532" y="761"/>
                    <a:pt x="527" y="766"/>
                    <a:pt x="521" y="772"/>
                  </a:cubicBezTo>
                  <a:cubicBezTo>
                    <a:pt x="513" y="780"/>
                    <a:pt x="513" y="793"/>
                    <a:pt x="521" y="802"/>
                  </a:cubicBezTo>
                  <a:cubicBezTo>
                    <a:pt x="525" y="806"/>
                    <a:pt x="531" y="808"/>
                    <a:pt x="536" y="808"/>
                  </a:cubicBezTo>
                  <a:cubicBezTo>
                    <a:pt x="542" y="808"/>
                    <a:pt x="547" y="806"/>
                    <a:pt x="552" y="802"/>
                  </a:cubicBezTo>
                  <a:cubicBezTo>
                    <a:pt x="563" y="790"/>
                    <a:pt x="571" y="787"/>
                    <a:pt x="582" y="784"/>
                  </a:cubicBezTo>
                  <a:cubicBezTo>
                    <a:pt x="595" y="780"/>
                    <a:pt x="611" y="775"/>
                    <a:pt x="630" y="755"/>
                  </a:cubicBezTo>
                  <a:cubicBezTo>
                    <a:pt x="649" y="736"/>
                    <a:pt x="654" y="720"/>
                    <a:pt x="659" y="707"/>
                  </a:cubicBezTo>
                  <a:cubicBezTo>
                    <a:pt x="662" y="696"/>
                    <a:pt x="665" y="689"/>
                    <a:pt x="677" y="677"/>
                  </a:cubicBezTo>
                  <a:cubicBezTo>
                    <a:pt x="689" y="665"/>
                    <a:pt x="696" y="662"/>
                    <a:pt x="707" y="659"/>
                  </a:cubicBezTo>
                  <a:cubicBezTo>
                    <a:pt x="720" y="654"/>
                    <a:pt x="736" y="649"/>
                    <a:pt x="755" y="630"/>
                  </a:cubicBezTo>
                  <a:cubicBezTo>
                    <a:pt x="775" y="611"/>
                    <a:pt x="780" y="595"/>
                    <a:pt x="784" y="582"/>
                  </a:cubicBezTo>
                  <a:cubicBezTo>
                    <a:pt x="787" y="571"/>
                    <a:pt x="790" y="563"/>
                    <a:pt x="802" y="551"/>
                  </a:cubicBezTo>
                  <a:cubicBezTo>
                    <a:pt x="810" y="543"/>
                    <a:pt x="810" y="529"/>
                    <a:pt x="802" y="521"/>
                  </a:cubicBezTo>
                  <a:cubicBezTo>
                    <a:pt x="793" y="513"/>
                    <a:pt x="780" y="513"/>
                    <a:pt x="772" y="521"/>
                  </a:cubicBezTo>
                  <a:cubicBezTo>
                    <a:pt x="766" y="527"/>
                    <a:pt x="761" y="532"/>
                    <a:pt x="758" y="537"/>
                  </a:cubicBezTo>
                  <a:cubicBezTo>
                    <a:pt x="712" y="503"/>
                    <a:pt x="655" y="490"/>
                    <a:pt x="604" y="504"/>
                  </a:cubicBezTo>
                  <a:lnTo>
                    <a:pt x="510" y="404"/>
                  </a:lnTo>
                  <a:cubicBezTo>
                    <a:pt x="574" y="361"/>
                    <a:pt x="648" y="338"/>
                    <a:pt x="726" y="338"/>
                  </a:cubicBezTo>
                  <a:cubicBezTo>
                    <a:pt x="941" y="338"/>
                    <a:pt x="1115" y="512"/>
                    <a:pt x="1115" y="726"/>
                  </a:cubicBezTo>
                  <a:cubicBezTo>
                    <a:pt x="1115" y="940"/>
                    <a:pt x="941" y="1115"/>
                    <a:pt x="726" y="1115"/>
                  </a:cubicBezTo>
                  <a:cubicBezTo>
                    <a:pt x="512" y="1115"/>
                    <a:pt x="338" y="940"/>
                    <a:pt x="338" y="726"/>
                  </a:cubicBezTo>
                  <a:cubicBezTo>
                    <a:pt x="338" y="648"/>
                    <a:pt x="361" y="574"/>
                    <a:pt x="404" y="510"/>
                  </a:cubicBezTo>
                  <a:lnTo>
                    <a:pt x="504" y="604"/>
                  </a:lnTo>
                  <a:cubicBezTo>
                    <a:pt x="490" y="655"/>
                    <a:pt x="503" y="712"/>
                    <a:pt x="538" y="758"/>
                  </a:cubicBezTo>
                  <a:moveTo>
                    <a:pt x="56" y="120"/>
                  </a:moveTo>
                  <a:cubicBezTo>
                    <a:pt x="48" y="112"/>
                    <a:pt x="43" y="100"/>
                    <a:pt x="42" y="88"/>
                  </a:cubicBezTo>
                  <a:cubicBezTo>
                    <a:pt x="42" y="76"/>
                    <a:pt x="47" y="64"/>
                    <a:pt x="56" y="55"/>
                  </a:cubicBezTo>
                  <a:cubicBezTo>
                    <a:pt x="64" y="47"/>
                    <a:pt x="76" y="42"/>
                    <a:pt x="88" y="42"/>
                  </a:cubicBezTo>
                  <a:cubicBezTo>
                    <a:pt x="101" y="42"/>
                    <a:pt x="112" y="47"/>
                    <a:pt x="120" y="56"/>
                  </a:cubicBezTo>
                  <a:lnTo>
                    <a:pt x="583" y="543"/>
                  </a:lnTo>
                  <a:cubicBezTo>
                    <a:pt x="589" y="549"/>
                    <a:pt x="598" y="551"/>
                    <a:pt x="606" y="548"/>
                  </a:cubicBezTo>
                  <a:cubicBezTo>
                    <a:pt x="648" y="532"/>
                    <a:pt x="701" y="544"/>
                    <a:pt x="740" y="578"/>
                  </a:cubicBezTo>
                  <a:cubicBezTo>
                    <a:pt x="737" y="585"/>
                    <a:pt x="734" y="591"/>
                    <a:pt x="725" y="600"/>
                  </a:cubicBezTo>
                  <a:cubicBezTo>
                    <a:pt x="713" y="612"/>
                    <a:pt x="705" y="614"/>
                    <a:pt x="694" y="618"/>
                  </a:cubicBezTo>
                  <a:cubicBezTo>
                    <a:pt x="682" y="622"/>
                    <a:pt x="666" y="627"/>
                    <a:pt x="646" y="646"/>
                  </a:cubicBezTo>
                  <a:cubicBezTo>
                    <a:pt x="627" y="666"/>
                    <a:pt x="622" y="682"/>
                    <a:pt x="618" y="694"/>
                  </a:cubicBezTo>
                  <a:cubicBezTo>
                    <a:pt x="614" y="705"/>
                    <a:pt x="612" y="713"/>
                    <a:pt x="600" y="725"/>
                  </a:cubicBezTo>
                  <a:cubicBezTo>
                    <a:pt x="591" y="734"/>
                    <a:pt x="585" y="737"/>
                    <a:pt x="578" y="740"/>
                  </a:cubicBezTo>
                  <a:cubicBezTo>
                    <a:pt x="544" y="700"/>
                    <a:pt x="532" y="648"/>
                    <a:pt x="548" y="605"/>
                  </a:cubicBezTo>
                  <a:cubicBezTo>
                    <a:pt x="551" y="597"/>
                    <a:pt x="549" y="588"/>
                    <a:pt x="543" y="582"/>
                  </a:cubicBezTo>
                  <a:lnTo>
                    <a:pt x="56" y="120"/>
                  </a:lnTo>
                  <a:moveTo>
                    <a:pt x="726" y="136"/>
                  </a:moveTo>
                  <a:cubicBezTo>
                    <a:pt x="596" y="136"/>
                    <a:pt x="473" y="178"/>
                    <a:pt x="369" y="256"/>
                  </a:cubicBezTo>
                  <a:lnTo>
                    <a:pt x="151" y="27"/>
                  </a:lnTo>
                  <a:cubicBezTo>
                    <a:pt x="135" y="10"/>
                    <a:pt x="113" y="0"/>
                    <a:pt x="89" y="0"/>
                  </a:cubicBezTo>
                  <a:cubicBezTo>
                    <a:pt x="65" y="-1"/>
                    <a:pt x="43" y="8"/>
                    <a:pt x="25" y="25"/>
                  </a:cubicBezTo>
                  <a:cubicBezTo>
                    <a:pt x="9" y="42"/>
                    <a:pt x="-1" y="65"/>
                    <a:pt x="0" y="89"/>
                  </a:cubicBezTo>
                  <a:cubicBezTo>
                    <a:pt x="0" y="113"/>
                    <a:pt x="10" y="135"/>
                    <a:pt x="27" y="151"/>
                  </a:cubicBezTo>
                  <a:lnTo>
                    <a:pt x="257" y="369"/>
                  </a:lnTo>
                  <a:cubicBezTo>
                    <a:pt x="178" y="472"/>
                    <a:pt x="136" y="596"/>
                    <a:pt x="136" y="726"/>
                  </a:cubicBezTo>
                  <a:cubicBezTo>
                    <a:pt x="136" y="1052"/>
                    <a:pt x="401" y="1317"/>
                    <a:pt x="726" y="1317"/>
                  </a:cubicBezTo>
                  <a:cubicBezTo>
                    <a:pt x="1052" y="1317"/>
                    <a:pt x="1317" y="1052"/>
                    <a:pt x="1317" y="726"/>
                  </a:cubicBezTo>
                  <a:cubicBezTo>
                    <a:pt x="1317" y="401"/>
                    <a:pt x="1052" y="136"/>
                    <a:pt x="726" y="13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 name="Google Shape;269;p30"/>
            <p:cNvSpPr/>
            <p:nvPr/>
          </p:nvSpPr>
          <p:spPr>
            <a:xfrm>
              <a:off x="6266490" y="2061380"/>
              <a:ext cx="95760" cy="47880"/>
            </a:xfrm>
            <a:custGeom>
              <a:avLst/>
              <a:gdLst/>
              <a:ahLst/>
              <a:cxnLst/>
              <a:rect l="l" t="t" r="r" b="b"/>
              <a:pathLst>
                <a:path w="266" h="133" extrusionOk="0">
                  <a:moveTo>
                    <a:pt x="7" y="36"/>
                  </a:moveTo>
                  <a:cubicBezTo>
                    <a:pt x="71" y="99"/>
                    <a:pt x="155" y="133"/>
                    <a:pt x="244" y="133"/>
                  </a:cubicBezTo>
                  <a:cubicBezTo>
                    <a:pt x="256" y="133"/>
                    <a:pt x="266" y="124"/>
                    <a:pt x="266" y="112"/>
                  </a:cubicBezTo>
                  <a:cubicBezTo>
                    <a:pt x="266" y="100"/>
                    <a:pt x="256" y="91"/>
                    <a:pt x="244" y="91"/>
                  </a:cubicBezTo>
                  <a:cubicBezTo>
                    <a:pt x="166" y="91"/>
                    <a:pt x="92" y="60"/>
                    <a:pt x="37" y="6"/>
                  </a:cubicBezTo>
                  <a:cubicBezTo>
                    <a:pt x="28" y="-2"/>
                    <a:pt x="15" y="-2"/>
                    <a:pt x="6" y="6"/>
                  </a:cubicBezTo>
                  <a:cubicBezTo>
                    <a:pt x="-2" y="14"/>
                    <a:pt x="-2" y="28"/>
                    <a:pt x="7" y="36"/>
                  </a:cubicBezTo>
                  <a:close/>
                </a:path>
              </a:pathLst>
            </a:custGeom>
            <a:solidFill>
              <a:schemeClr val="lt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0" name="Google Shape;270;p30"/>
            <p:cNvSpPr/>
            <p:nvPr/>
          </p:nvSpPr>
          <p:spPr>
            <a:xfrm>
              <a:off x="6346770" y="1864460"/>
              <a:ext cx="129960" cy="130320"/>
            </a:xfrm>
            <a:custGeom>
              <a:avLst/>
              <a:gdLst/>
              <a:ahLst/>
              <a:cxnLst/>
              <a:rect l="l" t="t" r="r" b="b"/>
              <a:pathLst>
                <a:path w="361" h="362" extrusionOk="0">
                  <a:moveTo>
                    <a:pt x="319" y="340"/>
                  </a:moveTo>
                  <a:cubicBezTo>
                    <a:pt x="319" y="352"/>
                    <a:pt x="328" y="362"/>
                    <a:pt x="340" y="362"/>
                  </a:cubicBezTo>
                  <a:cubicBezTo>
                    <a:pt x="352" y="362"/>
                    <a:pt x="361" y="352"/>
                    <a:pt x="361" y="340"/>
                  </a:cubicBezTo>
                  <a:cubicBezTo>
                    <a:pt x="361" y="153"/>
                    <a:pt x="209" y="0"/>
                    <a:pt x="21" y="0"/>
                  </a:cubicBezTo>
                  <a:cubicBezTo>
                    <a:pt x="10" y="0"/>
                    <a:pt x="0" y="10"/>
                    <a:pt x="0" y="22"/>
                  </a:cubicBezTo>
                  <a:cubicBezTo>
                    <a:pt x="0" y="34"/>
                    <a:pt x="10" y="43"/>
                    <a:pt x="21" y="43"/>
                  </a:cubicBezTo>
                  <a:cubicBezTo>
                    <a:pt x="185" y="43"/>
                    <a:pt x="319" y="176"/>
                    <a:pt x="319" y="34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1" name="Google Shape;271;p30"/>
            <p:cNvSpPr/>
            <p:nvPr/>
          </p:nvSpPr>
          <p:spPr>
            <a:xfrm>
              <a:off x="6387810" y="1946540"/>
              <a:ext cx="56160" cy="119160"/>
            </a:xfrm>
            <a:custGeom>
              <a:avLst/>
              <a:gdLst/>
              <a:ahLst/>
              <a:cxnLst/>
              <a:rect l="l" t="t" r="r" b="b"/>
              <a:pathLst>
                <a:path w="156" h="331" extrusionOk="0">
                  <a:moveTo>
                    <a:pt x="108" y="2"/>
                  </a:moveTo>
                  <a:cubicBezTo>
                    <a:pt x="97" y="6"/>
                    <a:pt x="92" y="19"/>
                    <a:pt x="97" y="30"/>
                  </a:cubicBezTo>
                  <a:cubicBezTo>
                    <a:pt x="108" y="56"/>
                    <a:pt x="114" y="84"/>
                    <a:pt x="114" y="112"/>
                  </a:cubicBezTo>
                  <a:cubicBezTo>
                    <a:pt x="114" y="133"/>
                    <a:pt x="111" y="154"/>
                    <a:pt x="104" y="174"/>
                  </a:cubicBezTo>
                  <a:cubicBezTo>
                    <a:pt x="89" y="224"/>
                    <a:pt x="56" y="265"/>
                    <a:pt x="11" y="291"/>
                  </a:cubicBezTo>
                  <a:cubicBezTo>
                    <a:pt x="0" y="297"/>
                    <a:pt x="-3" y="310"/>
                    <a:pt x="3" y="320"/>
                  </a:cubicBezTo>
                  <a:cubicBezTo>
                    <a:pt x="7" y="327"/>
                    <a:pt x="14" y="331"/>
                    <a:pt x="21" y="331"/>
                  </a:cubicBezTo>
                  <a:cubicBezTo>
                    <a:pt x="25" y="331"/>
                    <a:pt x="29" y="330"/>
                    <a:pt x="32" y="328"/>
                  </a:cubicBezTo>
                  <a:cubicBezTo>
                    <a:pt x="86" y="297"/>
                    <a:pt x="126" y="247"/>
                    <a:pt x="145" y="187"/>
                  </a:cubicBezTo>
                  <a:cubicBezTo>
                    <a:pt x="153" y="163"/>
                    <a:pt x="156" y="138"/>
                    <a:pt x="156" y="112"/>
                  </a:cubicBezTo>
                  <a:cubicBezTo>
                    <a:pt x="156" y="78"/>
                    <a:pt x="149" y="44"/>
                    <a:pt x="136" y="13"/>
                  </a:cubicBezTo>
                  <a:cubicBezTo>
                    <a:pt x="131" y="2"/>
                    <a:pt x="118" y="-3"/>
                    <a:pt x="108" y="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 name="TextBox 1">
            <a:extLst>
              <a:ext uri="{FF2B5EF4-FFF2-40B4-BE49-F238E27FC236}">
                <a16:creationId xmlns:a16="http://schemas.microsoft.com/office/drawing/2014/main" id="{A04E4817-DF86-A0C2-5C90-CF2518D584FF}"/>
              </a:ext>
            </a:extLst>
          </p:cNvPr>
          <p:cNvSpPr txBox="1"/>
          <p:nvPr/>
        </p:nvSpPr>
        <p:spPr>
          <a:xfrm>
            <a:off x="-1634490" y="2537460"/>
            <a:ext cx="184731" cy="307777"/>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8A7F9AFA-ECA9-EBFE-723C-128E145FD05E}"/>
              </a:ext>
            </a:extLst>
          </p:cNvPr>
          <p:cNvSpPr txBox="1"/>
          <p:nvPr/>
        </p:nvSpPr>
        <p:spPr>
          <a:xfrm>
            <a:off x="522055" y="990841"/>
            <a:ext cx="1904689" cy="830997"/>
          </a:xfrm>
          <a:prstGeom prst="rect">
            <a:avLst/>
          </a:prstGeom>
          <a:noFill/>
        </p:spPr>
        <p:txBody>
          <a:bodyPr wrap="none" rtlCol="0">
            <a:spAutoFit/>
          </a:bodyPr>
          <a:lstStyle/>
          <a:p>
            <a:r>
              <a:rPr lang="en-US" sz="1200" dirty="0">
                <a:latin typeface="Avenir Light" panose="020B0402020203020204" pitchFamily="34" charset="77"/>
              </a:rPr>
              <a:t>Bond Face Value = $100</a:t>
            </a:r>
          </a:p>
          <a:p>
            <a:r>
              <a:rPr lang="en-US" sz="1200" dirty="0">
                <a:latin typeface="Avenir Light" panose="020B0402020203020204" pitchFamily="34" charset="77"/>
              </a:rPr>
              <a:t>Number of Bonds = 1000</a:t>
            </a:r>
          </a:p>
          <a:p>
            <a:r>
              <a:rPr lang="en-US" sz="1200" dirty="0">
                <a:latin typeface="Avenir Light" panose="020B0402020203020204" pitchFamily="34" charset="77"/>
              </a:rPr>
              <a:t>Confidence Level = 95%</a:t>
            </a:r>
          </a:p>
          <a:p>
            <a:r>
              <a:rPr lang="en-US" sz="1200" dirty="0">
                <a:latin typeface="Avenir Light" panose="020B0402020203020204" pitchFamily="34" charset="77"/>
              </a:rPr>
              <a:t>Simulations =1000</a:t>
            </a:r>
          </a:p>
        </p:txBody>
      </p:sp>
      <p:pic>
        <p:nvPicPr>
          <p:cNvPr id="5" name="Picture 4">
            <a:extLst>
              <a:ext uri="{FF2B5EF4-FFF2-40B4-BE49-F238E27FC236}">
                <a16:creationId xmlns:a16="http://schemas.microsoft.com/office/drawing/2014/main" id="{3FC23C57-51C2-36EF-6EDB-99CA6CE59607}"/>
              </a:ext>
            </a:extLst>
          </p:cNvPr>
          <p:cNvPicPr>
            <a:picLocks noChangeAspect="1"/>
          </p:cNvPicPr>
          <p:nvPr/>
        </p:nvPicPr>
        <p:blipFill>
          <a:blip r:embed="rId3"/>
          <a:stretch>
            <a:fillRect/>
          </a:stretch>
        </p:blipFill>
        <p:spPr>
          <a:xfrm>
            <a:off x="1474398" y="1849972"/>
            <a:ext cx="5850000" cy="1980262"/>
          </a:xfrm>
          <a:prstGeom prst="rect">
            <a:avLst/>
          </a:prstGeom>
        </p:spPr>
      </p:pic>
      <p:pic>
        <p:nvPicPr>
          <p:cNvPr id="7" name="Picture 6">
            <a:extLst>
              <a:ext uri="{FF2B5EF4-FFF2-40B4-BE49-F238E27FC236}">
                <a16:creationId xmlns:a16="http://schemas.microsoft.com/office/drawing/2014/main" id="{ED7DDB89-8ADC-D95D-4E0C-CA9DECE6EC0A}"/>
              </a:ext>
            </a:extLst>
          </p:cNvPr>
          <p:cNvPicPr>
            <a:picLocks noChangeAspect="1"/>
          </p:cNvPicPr>
          <p:nvPr/>
        </p:nvPicPr>
        <p:blipFill>
          <a:blip r:embed="rId4"/>
          <a:stretch>
            <a:fillRect/>
          </a:stretch>
        </p:blipFill>
        <p:spPr>
          <a:xfrm>
            <a:off x="1981200" y="3928244"/>
            <a:ext cx="5181600" cy="571500"/>
          </a:xfrm>
          <a:prstGeom prst="rect">
            <a:avLst/>
          </a:prstGeom>
        </p:spPr>
      </p:pic>
    </p:spTree>
    <p:extLst>
      <p:ext uri="{BB962C8B-B14F-4D97-AF65-F5344CB8AC3E}">
        <p14:creationId xmlns:p14="http://schemas.microsoft.com/office/powerpoint/2010/main" val="1446978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pSp>
        <p:nvGrpSpPr>
          <p:cNvPr id="267" name="Google Shape;267;p30"/>
          <p:cNvGrpSpPr/>
          <p:nvPr/>
        </p:nvGrpSpPr>
        <p:grpSpPr>
          <a:xfrm>
            <a:off x="5597883" y="1466212"/>
            <a:ext cx="474120" cy="474120"/>
            <a:chOff x="6092970" y="1725500"/>
            <a:chExt cx="474120" cy="474120"/>
          </a:xfrm>
        </p:grpSpPr>
        <p:sp>
          <p:nvSpPr>
            <p:cNvPr id="268" name="Google Shape;268;p30"/>
            <p:cNvSpPr/>
            <p:nvPr/>
          </p:nvSpPr>
          <p:spPr>
            <a:xfrm>
              <a:off x="6092970" y="1725500"/>
              <a:ext cx="474120" cy="474120"/>
            </a:xfrm>
            <a:custGeom>
              <a:avLst/>
              <a:gdLst/>
              <a:ahLst/>
              <a:cxnLst/>
              <a:rect l="l" t="t" r="r" b="b"/>
              <a:pathLst>
                <a:path w="1317" h="1317" extrusionOk="0">
                  <a:moveTo>
                    <a:pt x="726" y="1274"/>
                  </a:moveTo>
                  <a:cubicBezTo>
                    <a:pt x="425" y="1274"/>
                    <a:pt x="179" y="1028"/>
                    <a:pt x="179" y="726"/>
                  </a:cubicBezTo>
                  <a:cubicBezTo>
                    <a:pt x="179" y="607"/>
                    <a:pt x="216" y="494"/>
                    <a:pt x="288" y="399"/>
                  </a:cubicBezTo>
                  <a:lnTo>
                    <a:pt x="373" y="480"/>
                  </a:lnTo>
                  <a:cubicBezTo>
                    <a:pt x="322" y="552"/>
                    <a:pt x="296" y="637"/>
                    <a:pt x="296" y="726"/>
                  </a:cubicBezTo>
                  <a:cubicBezTo>
                    <a:pt x="296" y="964"/>
                    <a:pt x="489" y="1157"/>
                    <a:pt x="726" y="1157"/>
                  </a:cubicBezTo>
                  <a:cubicBezTo>
                    <a:pt x="964" y="1157"/>
                    <a:pt x="1157" y="964"/>
                    <a:pt x="1157" y="726"/>
                  </a:cubicBezTo>
                  <a:cubicBezTo>
                    <a:pt x="1157" y="489"/>
                    <a:pt x="964" y="295"/>
                    <a:pt x="726" y="295"/>
                  </a:cubicBezTo>
                  <a:cubicBezTo>
                    <a:pt x="637" y="295"/>
                    <a:pt x="552" y="322"/>
                    <a:pt x="480" y="373"/>
                  </a:cubicBezTo>
                  <a:lnTo>
                    <a:pt x="399" y="288"/>
                  </a:lnTo>
                  <a:cubicBezTo>
                    <a:pt x="494" y="216"/>
                    <a:pt x="607" y="179"/>
                    <a:pt x="726" y="179"/>
                  </a:cubicBezTo>
                  <a:cubicBezTo>
                    <a:pt x="1028" y="179"/>
                    <a:pt x="1274" y="424"/>
                    <a:pt x="1274" y="726"/>
                  </a:cubicBezTo>
                  <a:cubicBezTo>
                    <a:pt x="1274" y="1028"/>
                    <a:pt x="1028" y="1274"/>
                    <a:pt x="726" y="1274"/>
                  </a:cubicBezTo>
                  <a:moveTo>
                    <a:pt x="538" y="758"/>
                  </a:moveTo>
                  <a:cubicBezTo>
                    <a:pt x="532" y="761"/>
                    <a:pt x="527" y="766"/>
                    <a:pt x="521" y="772"/>
                  </a:cubicBezTo>
                  <a:cubicBezTo>
                    <a:pt x="513" y="780"/>
                    <a:pt x="513" y="793"/>
                    <a:pt x="521" y="802"/>
                  </a:cubicBezTo>
                  <a:cubicBezTo>
                    <a:pt x="525" y="806"/>
                    <a:pt x="531" y="808"/>
                    <a:pt x="536" y="808"/>
                  </a:cubicBezTo>
                  <a:cubicBezTo>
                    <a:pt x="542" y="808"/>
                    <a:pt x="547" y="806"/>
                    <a:pt x="552" y="802"/>
                  </a:cubicBezTo>
                  <a:cubicBezTo>
                    <a:pt x="563" y="790"/>
                    <a:pt x="571" y="787"/>
                    <a:pt x="582" y="784"/>
                  </a:cubicBezTo>
                  <a:cubicBezTo>
                    <a:pt x="595" y="780"/>
                    <a:pt x="611" y="775"/>
                    <a:pt x="630" y="755"/>
                  </a:cubicBezTo>
                  <a:cubicBezTo>
                    <a:pt x="649" y="736"/>
                    <a:pt x="654" y="720"/>
                    <a:pt x="659" y="707"/>
                  </a:cubicBezTo>
                  <a:cubicBezTo>
                    <a:pt x="662" y="696"/>
                    <a:pt x="665" y="689"/>
                    <a:pt x="677" y="677"/>
                  </a:cubicBezTo>
                  <a:cubicBezTo>
                    <a:pt x="689" y="665"/>
                    <a:pt x="696" y="662"/>
                    <a:pt x="707" y="659"/>
                  </a:cubicBezTo>
                  <a:cubicBezTo>
                    <a:pt x="720" y="654"/>
                    <a:pt x="736" y="649"/>
                    <a:pt x="755" y="630"/>
                  </a:cubicBezTo>
                  <a:cubicBezTo>
                    <a:pt x="775" y="611"/>
                    <a:pt x="780" y="595"/>
                    <a:pt x="784" y="582"/>
                  </a:cubicBezTo>
                  <a:cubicBezTo>
                    <a:pt x="787" y="571"/>
                    <a:pt x="790" y="563"/>
                    <a:pt x="802" y="551"/>
                  </a:cubicBezTo>
                  <a:cubicBezTo>
                    <a:pt x="810" y="543"/>
                    <a:pt x="810" y="529"/>
                    <a:pt x="802" y="521"/>
                  </a:cubicBezTo>
                  <a:cubicBezTo>
                    <a:pt x="793" y="513"/>
                    <a:pt x="780" y="513"/>
                    <a:pt x="772" y="521"/>
                  </a:cubicBezTo>
                  <a:cubicBezTo>
                    <a:pt x="766" y="527"/>
                    <a:pt x="761" y="532"/>
                    <a:pt x="758" y="537"/>
                  </a:cubicBezTo>
                  <a:cubicBezTo>
                    <a:pt x="712" y="503"/>
                    <a:pt x="655" y="490"/>
                    <a:pt x="604" y="504"/>
                  </a:cubicBezTo>
                  <a:lnTo>
                    <a:pt x="510" y="404"/>
                  </a:lnTo>
                  <a:cubicBezTo>
                    <a:pt x="574" y="361"/>
                    <a:pt x="648" y="338"/>
                    <a:pt x="726" y="338"/>
                  </a:cubicBezTo>
                  <a:cubicBezTo>
                    <a:pt x="941" y="338"/>
                    <a:pt x="1115" y="512"/>
                    <a:pt x="1115" y="726"/>
                  </a:cubicBezTo>
                  <a:cubicBezTo>
                    <a:pt x="1115" y="940"/>
                    <a:pt x="941" y="1115"/>
                    <a:pt x="726" y="1115"/>
                  </a:cubicBezTo>
                  <a:cubicBezTo>
                    <a:pt x="512" y="1115"/>
                    <a:pt x="338" y="940"/>
                    <a:pt x="338" y="726"/>
                  </a:cubicBezTo>
                  <a:cubicBezTo>
                    <a:pt x="338" y="648"/>
                    <a:pt x="361" y="574"/>
                    <a:pt x="404" y="510"/>
                  </a:cubicBezTo>
                  <a:lnTo>
                    <a:pt x="504" y="604"/>
                  </a:lnTo>
                  <a:cubicBezTo>
                    <a:pt x="490" y="655"/>
                    <a:pt x="503" y="712"/>
                    <a:pt x="538" y="758"/>
                  </a:cubicBezTo>
                  <a:moveTo>
                    <a:pt x="56" y="120"/>
                  </a:moveTo>
                  <a:cubicBezTo>
                    <a:pt x="48" y="112"/>
                    <a:pt x="43" y="100"/>
                    <a:pt x="42" y="88"/>
                  </a:cubicBezTo>
                  <a:cubicBezTo>
                    <a:pt x="42" y="76"/>
                    <a:pt x="47" y="64"/>
                    <a:pt x="56" y="55"/>
                  </a:cubicBezTo>
                  <a:cubicBezTo>
                    <a:pt x="64" y="47"/>
                    <a:pt x="76" y="42"/>
                    <a:pt x="88" y="42"/>
                  </a:cubicBezTo>
                  <a:cubicBezTo>
                    <a:pt x="101" y="42"/>
                    <a:pt x="112" y="47"/>
                    <a:pt x="120" y="56"/>
                  </a:cubicBezTo>
                  <a:lnTo>
                    <a:pt x="583" y="543"/>
                  </a:lnTo>
                  <a:cubicBezTo>
                    <a:pt x="589" y="549"/>
                    <a:pt x="598" y="551"/>
                    <a:pt x="606" y="548"/>
                  </a:cubicBezTo>
                  <a:cubicBezTo>
                    <a:pt x="648" y="532"/>
                    <a:pt x="701" y="544"/>
                    <a:pt x="740" y="578"/>
                  </a:cubicBezTo>
                  <a:cubicBezTo>
                    <a:pt x="737" y="585"/>
                    <a:pt x="734" y="591"/>
                    <a:pt x="725" y="600"/>
                  </a:cubicBezTo>
                  <a:cubicBezTo>
                    <a:pt x="713" y="612"/>
                    <a:pt x="705" y="614"/>
                    <a:pt x="694" y="618"/>
                  </a:cubicBezTo>
                  <a:cubicBezTo>
                    <a:pt x="682" y="622"/>
                    <a:pt x="666" y="627"/>
                    <a:pt x="646" y="646"/>
                  </a:cubicBezTo>
                  <a:cubicBezTo>
                    <a:pt x="627" y="666"/>
                    <a:pt x="622" y="682"/>
                    <a:pt x="618" y="694"/>
                  </a:cubicBezTo>
                  <a:cubicBezTo>
                    <a:pt x="614" y="705"/>
                    <a:pt x="612" y="713"/>
                    <a:pt x="600" y="725"/>
                  </a:cubicBezTo>
                  <a:cubicBezTo>
                    <a:pt x="591" y="734"/>
                    <a:pt x="585" y="737"/>
                    <a:pt x="578" y="740"/>
                  </a:cubicBezTo>
                  <a:cubicBezTo>
                    <a:pt x="544" y="700"/>
                    <a:pt x="532" y="648"/>
                    <a:pt x="548" y="605"/>
                  </a:cubicBezTo>
                  <a:cubicBezTo>
                    <a:pt x="551" y="597"/>
                    <a:pt x="549" y="588"/>
                    <a:pt x="543" y="582"/>
                  </a:cubicBezTo>
                  <a:lnTo>
                    <a:pt x="56" y="120"/>
                  </a:lnTo>
                  <a:moveTo>
                    <a:pt x="726" y="136"/>
                  </a:moveTo>
                  <a:cubicBezTo>
                    <a:pt x="596" y="136"/>
                    <a:pt x="473" y="178"/>
                    <a:pt x="369" y="256"/>
                  </a:cubicBezTo>
                  <a:lnTo>
                    <a:pt x="151" y="27"/>
                  </a:lnTo>
                  <a:cubicBezTo>
                    <a:pt x="135" y="10"/>
                    <a:pt x="113" y="0"/>
                    <a:pt x="89" y="0"/>
                  </a:cubicBezTo>
                  <a:cubicBezTo>
                    <a:pt x="65" y="-1"/>
                    <a:pt x="43" y="8"/>
                    <a:pt x="25" y="25"/>
                  </a:cubicBezTo>
                  <a:cubicBezTo>
                    <a:pt x="9" y="42"/>
                    <a:pt x="-1" y="65"/>
                    <a:pt x="0" y="89"/>
                  </a:cubicBezTo>
                  <a:cubicBezTo>
                    <a:pt x="0" y="113"/>
                    <a:pt x="10" y="135"/>
                    <a:pt x="27" y="151"/>
                  </a:cubicBezTo>
                  <a:lnTo>
                    <a:pt x="257" y="369"/>
                  </a:lnTo>
                  <a:cubicBezTo>
                    <a:pt x="178" y="472"/>
                    <a:pt x="136" y="596"/>
                    <a:pt x="136" y="726"/>
                  </a:cubicBezTo>
                  <a:cubicBezTo>
                    <a:pt x="136" y="1052"/>
                    <a:pt x="401" y="1317"/>
                    <a:pt x="726" y="1317"/>
                  </a:cubicBezTo>
                  <a:cubicBezTo>
                    <a:pt x="1052" y="1317"/>
                    <a:pt x="1317" y="1052"/>
                    <a:pt x="1317" y="726"/>
                  </a:cubicBezTo>
                  <a:cubicBezTo>
                    <a:pt x="1317" y="401"/>
                    <a:pt x="1052" y="136"/>
                    <a:pt x="726" y="13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 name="Google Shape;269;p30"/>
            <p:cNvSpPr/>
            <p:nvPr/>
          </p:nvSpPr>
          <p:spPr>
            <a:xfrm>
              <a:off x="6266490" y="2061380"/>
              <a:ext cx="95760" cy="47880"/>
            </a:xfrm>
            <a:custGeom>
              <a:avLst/>
              <a:gdLst/>
              <a:ahLst/>
              <a:cxnLst/>
              <a:rect l="l" t="t" r="r" b="b"/>
              <a:pathLst>
                <a:path w="266" h="133" extrusionOk="0">
                  <a:moveTo>
                    <a:pt x="7" y="36"/>
                  </a:moveTo>
                  <a:cubicBezTo>
                    <a:pt x="71" y="99"/>
                    <a:pt x="155" y="133"/>
                    <a:pt x="244" y="133"/>
                  </a:cubicBezTo>
                  <a:cubicBezTo>
                    <a:pt x="256" y="133"/>
                    <a:pt x="266" y="124"/>
                    <a:pt x="266" y="112"/>
                  </a:cubicBezTo>
                  <a:cubicBezTo>
                    <a:pt x="266" y="100"/>
                    <a:pt x="256" y="91"/>
                    <a:pt x="244" y="91"/>
                  </a:cubicBezTo>
                  <a:cubicBezTo>
                    <a:pt x="166" y="91"/>
                    <a:pt x="92" y="60"/>
                    <a:pt x="37" y="6"/>
                  </a:cubicBezTo>
                  <a:cubicBezTo>
                    <a:pt x="28" y="-2"/>
                    <a:pt x="15" y="-2"/>
                    <a:pt x="6" y="6"/>
                  </a:cubicBezTo>
                  <a:cubicBezTo>
                    <a:pt x="-2" y="14"/>
                    <a:pt x="-2" y="28"/>
                    <a:pt x="7" y="36"/>
                  </a:cubicBezTo>
                  <a:close/>
                </a:path>
              </a:pathLst>
            </a:custGeom>
            <a:solidFill>
              <a:schemeClr val="lt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0" name="Google Shape;270;p30"/>
            <p:cNvSpPr/>
            <p:nvPr/>
          </p:nvSpPr>
          <p:spPr>
            <a:xfrm>
              <a:off x="6346770" y="1864460"/>
              <a:ext cx="129960" cy="130320"/>
            </a:xfrm>
            <a:custGeom>
              <a:avLst/>
              <a:gdLst/>
              <a:ahLst/>
              <a:cxnLst/>
              <a:rect l="l" t="t" r="r" b="b"/>
              <a:pathLst>
                <a:path w="361" h="362" extrusionOk="0">
                  <a:moveTo>
                    <a:pt x="319" y="340"/>
                  </a:moveTo>
                  <a:cubicBezTo>
                    <a:pt x="319" y="352"/>
                    <a:pt x="328" y="362"/>
                    <a:pt x="340" y="362"/>
                  </a:cubicBezTo>
                  <a:cubicBezTo>
                    <a:pt x="352" y="362"/>
                    <a:pt x="361" y="352"/>
                    <a:pt x="361" y="340"/>
                  </a:cubicBezTo>
                  <a:cubicBezTo>
                    <a:pt x="361" y="153"/>
                    <a:pt x="209" y="0"/>
                    <a:pt x="21" y="0"/>
                  </a:cubicBezTo>
                  <a:cubicBezTo>
                    <a:pt x="10" y="0"/>
                    <a:pt x="0" y="10"/>
                    <a:pt x="0" y="22"/>
                  </a:cubicBezTo>
                  <a:cubicBezTo>
                    <a:pt x="0" y="34"/>
                    <a:pt x="10" y="43"/>
                    <a:pt x="21" y="43"/>
                  </a:cubicBezTo>
                  <a:cubicBezTo>
                    <a:pt x="185" y="43"/>
                    <a:pt x="319" y="176"/>
                    <a:pt x="319" y="34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1" name="Google Shape;271;p30"/>
            <p:cNvSpPr/>
            <p:nvPr/>
          </p:nvSpPr>
          <p:spPr>
            <a:xfrm>
              <a:off x="6387810" y="1946540"/>
              <a:ext cx="56160" cy="119160"/>
            </a:xfrm>
            <a:custGeom>
              <a:avLst/>
              <a:gdLst/>
              <a:ahLst/>
              <a:cxnLst/>
              <a:rect l="l" t="t" r="r" b="b"/>
              <a:pathLst>
                <a:path w="156" h="331" extrusionOk="0">
                  <a:moveTo>
                    <a:pt x="108" y="2"/>
                  </a:moveTo>
                  <a:cubicBezTo>
                    <a:pt x="97" y="6"/>
                    <a:pt x="92" y="19"/>
                    <a:pt x="97" y="30"/>
                  </a:cubicBezTo>
                  <a:cubicBezTo>
                    <a:pt x="108" y="56"/>
                    <a:pt x="114" y="84"/>
                    <a:pt x="114" y="112"/>
                  </a:cubicBezTo>
                  <a:cubicBezTo>
                    <a:pt x="114" y="133"/>
                    <a:pt x="111" y="154"/>
                    <a:pt x="104" y="174"/>
                  </a:cubicBezTo>
                  <a:cubicBezTo>
                    <a:pt x="89" y="224"/>
                    <a:pt x="56" y="265"/>
                    <a:pt x="11" y="291"/>
                  </a:cubicBezTo>
                  <a:cubicBezTo>
                    <a:pt x="0" y="297"/>
                    <a:pt x="-3" y="310"/>
                    <a:pt x="3" y="320"/>
                  </a:cubicBezTo>
                  <a:cubicBezTo>
                    <a:pt x="7" y="327"/>
                    <a:pt x="14" y="331"/>
                    <a:pt x="21" y="331"/>
                  </a:cubicBezTo>
                  <a:cubicBezTo>
                    <a:pt x="25" y="331"/>
                    <a:pt x="29" y="330"/>
                    <a:pt x="32" y="328"/>
                  </a:cubicBezTo>
                  <a:cubicBezTo>
                    <a:pt x="86" y="297"/>
                    <a:pt x="126" y="247"/>
                    <a:pt x="145" y="187"/>
                  </a:cubicBezTo>
                  <a:cubicBezTo>
                    <a:pt x="153" y="163"/>
                    <a:pt x="156" y="138"/>
                    <a:pt x="156" y="112"/>
                  </a:cubicBezTo>
                  <a:cubicBezTo>
                    <a:pt x="156" y="78"/>
                    <a:pt x="149" y="44"/>
                    <a:pt x="136" y="13"/>
                  </a:cubicBezTo>
                  <a:cubicBezTo>
                    <a:pt x="131" y="2"/>
                    <a:pt x="118" y="-3"/>
                    <a:pt x="108" y="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 name="TextBox 1">
            <a:extLst>
              <a:ext uri="{FF2B5EF4-FFF2-40B4-BE49-F238E27FC236}">
                <a16:creationId xmlns:a16="http://schemas.microsoft.com/office/drawing/2014/main" id="{A04E4817-DF86-A0C2-5C90-CF2518D584FF}"/>
              </a:ext>
            </a:extLst>
          </p:cNvPr>
          <p:cNvSpPr txBox="1"/>
          <p:nvPr/>
        </p:nvSpPr>
        <p:spPr>
          <a:xfrm>
            <a:off x="-1634490" y="2537460"/>
            <a:ext cx="184731" cy="307777"/>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2584D634-C2C3-B02C-E06D-BB2F12D51FBA}"/>
              </a:ext>
            </a:extLst>
          </p:cNvPr>
          <p:cNvSpPr txBox="1"/>
          <p:nvPr/>
        </p:nvSpPr>
        <p:spPr>
          <a:xfrm>
            <a:off x="522055" y="990841"/>
            <a:ext cx="1904689" cy="830997"/>
          </a:xfrm>
          <a:prstGeom prst="rect">
            <a:avLst/>
          </a:prstGeom>
          <a:noFill/>
        </p:spPr>
        <p:txBody>
          <a:bodyPr wrap="none" rtlCol="0">
            <a:spAutoFit/>
          </a:bodyPr>
          <a:lstStyle/>
          <a:p>
            <a:r>
              <a:rPr lang="en-US" sz="1200" dirty="0">
                <a:latin typeface="Avenir Light" panose="020B0402020203020204" pitchFamily="34" charset="77"/>
              </a:rPr>
              <a:t>Bond Face Value = $100</a:t>
            </a:r>
          </a:p>
          <a:p>
            <a:r>
              <a:rPr lang="en-US" sz="1200" dirty="0">
                <a:latin typeface="Avenir Light" panose="020B0402020203020204" pitchFamily="34" charset="77"/>
              </a:rPr>
              <a:t>Number of Bonds = 1000</a:t>
            </a:r>
          </a:p>
          <a:p>
            <a:r>
              <a:rPr lang="en-US" sz="1200" dirty="0">
                <a:latin typeface="Avenir Light" panose="020B0402020203020204" pitchFamily="34" charset="77"/>
              </a:rPr>
              <a:t>Confidence Level = 95%</a:t>
            </a:r>
          </a:p>
          <a:p>
            <a:r>
              <a:rPr lang="en-US" sz="1200" dirty="0">
                <a:latin typeface="Avenir Light" panose="020B0402020203020204" pitchFamily="34" charset="77"/>
              </a:rPr>
              <a:t>Simulations =1000</a:t>
            </a:r>
          </a:p>
        </p:txBody>
      </p:sp>
      <p:pic>
        <p:nvPicPr>
          <p:cNvPr id="11" name="Picture 10">
            <a:extLst>
              <a:ext uri="{FF2B5EF4-FFF2-40B4-BE49-F238E27FC236}">
                <a16:creationId xmlns:a16="http://schemas.microsoft.com/office/drawing/2014/main" id="{BE6E6FBB-2163-1BA7-0EAF-C3C12366F7BA}"/>
              </a:ext>
            </a:extLst>
          </p:cNvPr>
          <p:cNvPicPr>
            <a:picLocks/>
          </p:cNvPicPr>
          <p:nvPr/>
        </p:nvPicPr>
        <p:blipFill>
          <a:blip r:embed="rId3"/>
          <a:stretch>
            <a:fillRect/>
          </a:stretch>
        </p:blipFill>
        <p:spPr>
          <a:xfrm>
            <a:off x="1297086" y="1814641"/>
            <a:ext cx="5940000" cy="1980000"/>
          </a:xfrm>
          <a:prstGeom prst="rect">
            <a:avLst/>
          </a:prstGeom>
        </p:spPr>
      </p:pic>
      <p:pic>
        <p:nvPicPr>
          <p:cNvPr id="13" name="Picture 12">
            <a:extLst>
              <a:ext uri="{FF2B5EF4-FFF2-40B4-BE49-F238E27FC236}">
                <a16:creationId xmlns:a16="http://schemas.microsoft.com/office/drawing/2014/main" id="{EB34F590-F0A6-F16E-6E71-8FD6BBC6B8BC}"/>
              </a:ext>
            </a:extLst>
          </p:cNvPr>
          <p:cNvPicPr>
            <a:picLocks noChangeAspect="1"/>
          </p:cNvPicPr>
          <p:nvPr/>
        </p:nvPicPr>
        <p:blipFill>
          <a:blip r:embed="rId4"/>
          <a:stretch>
            <a:fillRect/>
          </a:stretch>
        </p:blipFill>
        <p:spPr>
          <a:xfrm>
            <a:off x="2120900" y="3885959"/>
            <a:ext cx="4902200" cy="533400"/>
          </a:xfrm>
          <a:prstGeom prst="rect">
            <a:avLst/>
          </a:prstGeom>
        </p:spPr>
      </p:pic>
      <p:sp>
        <p:nvSpPr>
          <p:cNvPr id="16" name="Google Shape;261;p30">
            <a:extLst>
              <a:ext uri="{FF2B5EF4-FFF2-40B4-BE49-F238E27FC236}">
                <a16:creationId xmlns:a16="http://schemas.microsoft.com/office/drawing/2014/main" id="{E61F85AE-25EA-C1ED-F75D-5DF3FB4324F5}"/>
              </a:ext>
            </a:extLst>
          </p:cNvPr>
          <p:cNvSpPr txBox="1">
            <a:spLocks/>
          </p:cNvSpPr>
          <p:nvPr/>
        </p:nvSpPr>
        <p:spPr>
          <a:xfrm>
            <a:off x="522055" y="435071"/>
            <a:ext cx="8491316" cy="6003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0"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9pPr>
          </a:lstStyle>
          <a:p>
            <a:r>
              <a:rPr lang="en-US" dirty="0"/>
              <a:t>Bond Maturity : 20 Years.                     1981-2000  </a:t>
            </a:r>
          </a:p>
        </p:txBody>
      </p:sp>
    </p:spTree>
    <p:extLst>
      <p:ext uri="{BB962C8B-B14F-4D97-AF65-F5344CB8AC3E}">
        <p14:creationId xmlns:p14="http://schemas.microsoft.com/office/powerpoint/2010/main" val="2388589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7"/>
          <p:cNvSpPr/>
          <p:nvPr/>
        </p:nvSpPr>
        <p:spPr>
          <a:xfrm flipH="1">
            <a:off x="789339" y="1109731"/>
            <a:ext cx="740400" cy="740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1" name="Google Shape;221;p27"/>
          <p:cNvSpPr/>
          <p:nvPr/>
        </p:nvSpPr>
        <p:spPr>
          <a:xfrm flipH="1">
            <a:off x="789339" y="2003431"/>
            <a:ext cx="740400" cy="740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2" name="Google Shape;222;p27"/>
          <p:cNvSpPr/>
          <p:nvPr/>
        </p:nvSpPr>
        <p:spPr>
          <a:xfrm flipH="1">
            <a:off x="789339" y="2897131"/>
            <a:ext cx="740400" cy="740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3" name="Google Shape;223;p27"/>
          <p:cNvSpPr/>
          <p:nvPr/>
        </p:nvSpPr>
        <p:spPr>
          <a:xfrm flipH="1">
            <a:off x="789339" y="3790831"/>
            <a:ext cx="740400" cy="740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4" name="Google Shape;224;p27"/>
          <p:cNvSpPr txBox="1">
            <a:spLocks noGrp="1"/>
          </p:cNvSpPr>
          <p:nvPr>
            <p:ph type="subTitle" idx="15"/>
          </p:nvPr>
        </p:nvSpPr>
        <p:spPr>
          <a:xfrm>
            <a:off x="1639527" y="3790822"/>
            <a:ext cx="6784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Epilogue"/>
                <a:ea typeface="Epilogue"/>
                <a:cs typeface="Epilogue"/>
                <a:sym typeface="Epilogue"/>
              </a:rPr>
              <a:t>Quantum Amplitude Estimation Method</a:t>
            </a:r>
            <a:endParaRPr dirty="0">
              <a:latin typeface="Epilogue"/>
              <a:ea typeface="Epilogue"/>
              <a:cs typeface="Epilogue"/>
              <a:sym typeface="Epilogue"/>
            </a:endParaRPr>
          </a:p>
        </p:txBody>
      </p:sp>
      <p:sp>
        <p:nvSpPr>
          <p:cNvPr id="225" name="Google Shape;225;p27"/>
          <p:cNvSpPr txBox="1">
            <a:spLocks noGrp="1"/>
          </p:cNvSpPr>
          <p:nvPr>
            <p:ph type="subTitle" idx="13"/>
          </p:nvPr>
        </p:nvSpPr>
        <p:spPr>
          <a:xfrm>
            <a:off x="1654839" y="1136172"/>
            <a:ext cx="6784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Epilogue"/>
                <a:ea typeface="Epilogue"/>
                <a:cs typeface="Epilogue"/>
                <a:sym typeface="Epilogue"/>
              </a:rPr>
              <a:t>What are Federal Bonds ?</a:t>
            </a:r>
            <a:endParaRPr dirty="0">
              <a:latin typeface="Epilogue"/>
              <a:ea typeface="Epilogue"/>
              <a:cs typeface="Epilogue"/>
              <a:sym typeface="Epilogue"/>
            </a:endParaRPr>
          </a:p>
        </p:txBody>
      </p:sp>
      <p:sp>
        <p:nvSpPr>
          <p:cNvPr id="226" name="Google Shape;226;p27"/>
          <p:cNvSpPr txBox="1">
            <a:spLocks noGrp="1"/>
          </p:cNvSpPr>
          <p:nvPr>
            <p:ph type="subTitle" idx="9"/>
          </p:nvPr>
        </p:nvSpPr>
        <p:spPr>
          <a:xfrm>
            <a:off x="1618586" y="2045481"/>
            <a:ext cx="6784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Epilogue"/>
                <a:ea typeface="Epilogue"/>
                <a:cs typeface="Epilogue"/>
                <a:sym typeface="Epilogue"/>
              </a:rPr>
              <a:t>What is Risk Analysis ?</a:t>
            </a:r>
            <a:endParaRPr dirty="0">
              <a:latin typeface="Epilogue"/>
              <a:ea typeface="Epilogue"/>
              <a:cs typeface="Epilogue"/>
              <a:sym typeface="Epilogue"/>
            </a:endParaRPr>
          </a:p>
        </p:txBody>
      </p:sp>
      <p:sp>
        <p:nvSpPr>
          <p:cNvPr id="227" name="Google Shape;227;p27"/>
          <p:cNvSpPr txBox="1">
            <a:spLocks noGrp="1"/>
          </p:cNvSpPr>
          <p:nvPr>
            <p:ph type="title" idx="5"/>
          </p:nvPr>
        </p:nvSpPr>
        <p:spPr>
          <a:xfrm>
            <a:off x="720000" y="1256126"/>
            <a:ext cx="865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28" name="Google Shape;228;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29" name="Google Shape;229;p27"/>
          <p:cNvSpPr txBox="1">
            <a:spLocks noGrp="1"/>
          </p:cNvSpPr>
          <p:nvPr>
            <p:ph type="subTitle" idx="3"/>
          </p:nvPr>
        </p:nvSpPr>
        <p:spPr>
          <a:xfrm>
            <a:off x="1639527" y="3199539"/>
            <a:ext cx="6784500" cy="3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666666"/>
                </a:solidFill>
              </a:rPr>
              <a:t>Definition, Process, Dataset, Implementation, Observations and Drawbacks </a:t>
            </a:r>
            <a:endParaRPr dirty="0">
              <a:solidFill>
                <a:srgbClr val="666666"/>
              </a:solidFill>
            </a:endParaRPr>
          </a:p>
        </p:txBody>
      </p:sp>
      <p:sp>
        <p:nvSpPr>
          <p:cNvPr id="230" name="Google Shape;230;p27"/>
          <p:cNvSpPr txBox="1">
            <a:spLocks noGrp="1"/>
          </p:cNvSpPr>
          <p:nvPr>
            <p:ph type="subTitle" idx="1"/>
          </p:nvPr>
        </p:nvSpPr>
        <p:spPr>
          <a:xfrm>
            <a:off x="1599078" y="2314830"/>
            <a:ext cx="6784500" cy="3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Basic Definition, Types and Measurement variables</a:t>
            </a:r>
            <a:endParaRPr dirty="0"/>
          </a:p>
        </p:txBody>
      </p:sp>
      <p:sp>
        <p:nvSpPr>
          <p:cNvPr id="231" name="Google Shape;231;p27"/>
          <p:cNvSpPr txBox="1">
            <a:spLocks noGrp="1"/>
          </p:cNvSpPr>
          <p:nvPr>
            <p:ph type="subTitle" idx="2"/>
          </p:nvPr>
        </p:nvSpPr>
        <p:spPr>
          <a:xfrm>
            <a:off x="1639527" y="1459125"/>
            <a:ext cx="6784500" cy="3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Basic Info, Types of Bonds, Risks Involved</a:t>
            </a:r>
            <a:endParaRPr dirty="0"/>
          </a:p>
        </p:txBody>
      </p:sp>
      <p:sp>
        <p:nvSpPr>
          <p:cNvPr id="232" name="Google Shape;232;p27"/>
          <p:cNvSpPr txBox="1">
            <a:spLocks noGrp="1"/>
          </p:cNvSpPr>
          <p:nvPr>
            <p:ph type="subTitle" idx="4"/>
          </p:nvPr>
        </p:nvSpPr>
        <p:spPr>
          <a:xfrm>
            <a:off x="1639527" y="4093241"/>
            <a:ext cx="6784500" cy="3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Definition Process, Dataset and Implementation</a:t>
            </a:r>
            <a:r>
              <a:rPr lang="en-US" dirty="0">
                <a:solidFill>
                  <a:srgbClr val="666666"/>
                </a:solidFill>
              </a:rPr>
              <a:t>, Observations and Drawbacks </a:t>
            </a:r>
            <a:endParaRPr dirty="0"/>
          </a:p>
        </p:txBody>
      </p:sp>
      <p:sp>
        <p:nvSpPr>
          <p:cNvPr id="233" name="Google Shape;233;p27"/>
          <p:cNvSpPr txBox="1">
            <a:spLocks noGrp="1"/>
          </p:cNvSpPr>
          <p:nvPr>
            <p:ph type="title" idx="6"/>
          </p:nvPr>
        </p:nvSpPr>
        <p:spPr>
          <a:xfrm>
            <a:off x="726781" y="3043516"/>
            <a:ext cx="865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34" name="Google Shape;234;p27"/>
          <p:cNvSpPr txBox="1">
            <a:spLocks noGrp="1"/>
          </p:cNvSpPr>
          <p:nvPr>
            <p:ph type="title" idx="7"/>
          </p:nvPr>
        </p:nvSpPr>
        <p:spPr>
          <a:xfrm>
            <a:off x="720014" y="2149820"/>
            <a:ext cx="865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35" name="Google Shape;235;p27"/>
          <p:cNvSpPr txBox="1">
            <a:spLocks noGrp="1"/>
          </p:cNvSpPr>
          <p:nvPr>
            <p:ph type="title" idx="8"/>
          </p:nvPr>
        </p:nvSpPr>
        <p:spPr>
          <a:xfrm>
            <a:off x="726789" y="3937216"/>
            <a:ext cx="865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36" name="Google Shape;236;p27"/>
          <p:cNvSpPr txBox="1">
            <a:spLocks noGrp="1"/>
          </p:cNvSpPr>
          <p:nvPr>
            <p:ph type="subTitle" idx="14"/>
          </p:nvPr>
        </p:nvSpPr>
        <p:spPr>
          <a:xfrm>
            <a:off x="1639527" y="2897123"/>
            <a:ext cx="6784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Epilogue"/>
                <a:ea typeface="Epilogue"/>
                <a:cs typeface="Epilogue"/>
                <a:sym typeface="Epilogue"/>
              </a:rPr>
              <a:t>Monte Carlo Method Simulation</a:t>
            </a:r>
            <a:endParaRPr dirty="0">
              <a:latin typeface="Epilogue"/>
              <a:ea typeface="Epilogue"/>
              <a:cs typeface="Epilogue"/>
              <a:sym typeface="Epilogu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pSp>
        <p:nvGrpSpPr>
          <p:cNvPr id="267" name="Google Shape;267;p30"/>
          <p:cNvGrpSpPr/>
          <p:nvPr/>
        </p:nvGrpSpPr>
        <p:grpSpPr>
          <a:xfrm>
            <a:off x="5597883" y="1466212"/>
            <a:ext cx="474120" cy="474120"/>
            <a:chOff x="6092970" y="1725500"/>
            <a:chExt cx="474120" cy="474120"/>
          </a:xfrm>
        </p:grpSpPr>
        <p:sp>
          <p:nvSpPr>
            <p:cNvPr id="268" name="Google Shape;268;p30"/>
            <p:cNvSpPr/>
            <p:nvPr/>
          </p:nvSpPr>
          <p:spPr>
            <a:xfrm>
              <a:off x="6092970" y="1725500"/>
              <a:ext cx="474120" cy="474120"/>
            </a:xfrm>
            <a:custGeom>
              <a:avLst/>
              <a:gdLst/>
              <a:ahLst/>
              <a:cxnLst/>
              <a:rect l="l" t="t" r="r" b="b"/>
              <a:pathLst>
                <a:path w="1317" h="1317" extrusionOk="0">
                  <a:moveTo>
                    <a:pt x="726" y="1274"/>
                  </a:moveTo>
                  <a:cubicBezTo>
                    <a:pt x="425" y="1274"/>
                    <a:pt x="179" y="1028"/>
                    <a:pt x="179" y="726"/>
                  </a:cubicBezTo>
                  <a:cubicBezTo>
                    <a:pt x="179" y="607"/>
                    <a:pt x="216" y="494"/>
                    <a:pt x="288" y="399"/>
                  </a:cubicBezTo>
                  <a:lnTo>
                    <a:pt x="373" y="480"/>
                  </a:lnTo>
                  <a:cubicBezTo>
                    <a:pt x="322" y="552"/>
                    <a:pt x="296" y="637"/>
                    <a:pt x="296" y="726"/>
                  </a:cubicBezTo>
                  <a:cubicBezTo>
                    <a:pt x="296" y="964"/>
                    <a:pt x="489" y="1157"/>
                    <a:pt x="726" y="1157"/>
                  </a:cubicBezTo>
                  <a:cubicBezTo>
                    <a:pt x="964" y="1157"/>
                    <a:pt x="1157" y="964"/>
                    <a:pt x="1157" y="726"/>
                  </a:cubicBezTo>
                  <a:cubicBezTo>
                    <a:pt x="1157" y="489"/>
                    <a:pt x="964" y="295"/>
                    <a:pt x="726" y="295"/>
                  </a:cubicBezTo>
                  <a:cubicBezTo>
                    <a:pt x="637" y="295"/>
                    <a:pt x="552" y="322"/>
                    <a:pt x="480" y="373"/>
                  </a:cubicBezTo>
                  <a:lnTo>
                    <a:pt x="399" y="288"/>
                  </a:lnTo>
                  <a:cubicBezTo>
                    <a:pt x="494" y="216"/>
                    <a:pt x="607" y="179"/>
                    <a:pt x="726" y="179"/>
                  </a:cubicBezTo>
                  <a:cubicBezTo>
                    <a:pt x="1028" y="179"/>
                    <a:pt x="1274" y="424"/>
                    <a:pt x="1274" y="726"/>
                  </a:cubicBezTo>
                  <a:cubicBezTo>
                    <a:pt x="1274" y="1028"/>
                    <a:pt x="1028" y="1274"/>
                    <a:pt x="726" y="1274"/>
                  </a:cubicBezTo>
                  <a:moveTo>
                    <a:pt x="538" y="758"/>
                  </a:moveTo>
                  <a:cubicBezTo>
                    <a:pt x="532" y="761"/>
                    <a:pt x="527" y="766"/>
                    <a:pt x="521" y="772"/>
                  </a:cubicBezTo>
                  <a:cubicBezTo>
                    <a:pt x="513" y="780"/>
                    <a:pt x="513" y="793"/>
                    <a:pt x="521" y="802"/>
                  </a:cubicBezTo>
                  <a:cubicBezTo>
                    <a:pt x="525" y="806"/>
                    <a:pt x="531" y="808"/>
                    <a:pt x="536" y="808"/>
                  </a:cubicBezTo>
                  <a:cubicBezTo>
                    <a:pt x="542" y="808"/>
                    <a:pt x="547" y="806"/>
                    <a:pt x="552" y="802"/>
                  </a:cubicBezTo>
                  <a:cubicBezTo>
                    <a:pt x="563" y="790"/>
                    <a:pt x="571" y="787"/>
                    <a:pt x="582" y="784"/>
                  </a:cubicBezTo>
                  <a:cubicBezTo>
                    <a:pt x="595" y="780"/>
                    <a:pt x="611" y="775"/>
                    <a:pt x="630" y="755"/>
                  </a:cubicBezTo>
                  <a:cubicBezTo>
                    <a:pt x="649" y="736"/>
                    <a:pt x="654" y="720"/>
                    <a:pt x="659" y="707"/>
                  </a:cubicBezTo>
                  <a:cubicBezTo>
                    <a:pt x="662" y="696"/>
                    <a:pt x="665" y="689"/>
                    <a:pt x="677" y="677"/>
                  </a:cubicBezTo>
                  <a:cubicBezTo>
                    <a:pt x="689" y="665"/>
                    <a:pt x="696" y="662"/>
                    <a:pt x="707" y="659"/>
                  </a:cubicBezTo>
                  <a:cubicBezTo>
                    <a:pt x="720" y="654"/>
                    <a:pt x="736" y="649"/>
                    <a:pt x="755" y="630"/>
                  </a:cubicBezTo>
                  <a:cubicBezTo>
                    <a:pt x="775" y="611"/>
                    <a:pt x="780" y="595"/>
                    <a:pt x="784" y="582"/>
                  </a:cubicBezTo>
                  <a:cubicBezTo>
                    <a:pt x="787" y="571"/>
                    <a:pt x="790" y="563"/>
                    <a:pt x="802" y="551"/>
                  </a:cubicBezTo>
                  <a:cubicBezTo>
                    <a:pt x="810" y="543"/>
                    <a:pt x="810" y="529"/>
                    <a:pt x="802" y="521"/>
                  </a:cubicBezTo>
                  <a:cubicBezTo>
                    <a:pt x="793" y="513"/>
                    <a:pt x="780" y="513"/>
                    <a:pt x="772" y="521"/>
                  </a:cubicBezTo>
                  <a:cubicBezTo>
                    <a:pt x="766" y="527"/>
                    <a:pt x="761" y="532"/>
                    <a:pt x="758" y="537"/>
                  </a:cubicBezTo>
                  <a:cubicBezTo>
                    <a:pt x="712" y="503"/>
                    <a:pt x="655" y="490"/>
                    <a:pt x="604" y="504"/>
                  </a:cubicBezTo>
                  <a:lnTo>
                    <a:pt x="510" y="404"/>
                  </a:lnTo>
                  <a:cubicBezTo>
                    <a:pt x="574" y="361"/>
                    <a:pt x="648" y="338"/>
                    <a:pt x="726" y="338"/>
                  </a:cubicBezTo>
                  <a:cubicBezTo>
                    <a:pt x="941" y="338"/>
                    <a:pt x="1115" y="512"/>
                    <a:pt x="1115" y="726"/>
                  </a:cubicBezTo>
                  <a:cubicBezTo>
                    <a:pt x="1115" y="940"/>
                    <a:pt x="941" y="1115"/>
                    <a:pt x="726" y="1115"/>
                  </a:cubicBezTo>
                  <a:cubicBezTo>
                    <a:pt x="512" y="1115"/>
                    <a:pt x="338" y="940"/>
                    <a:pt x="338" y="726"/>
                  </a:cubicBezTo>
                  <a:cubicBezTo>
                    <a:pt x="338" y="648"/>
                    <a:pt x="361" y="574"/>
                    <a:pt x="404" y="510"/>
                  </a:cubicBezTo>
                  <a:lnTo>
                    <a:pt x="504" y="604"/>
                  </a:lnTo>
                  <a:cubicBezTo>
                    <a:pt x="490" y="655"/>
                    <a:pt x="503" y="712"/>
                    <a:pt x="538" y="758"/>
                  </a:cubicBezTo>
                  <a:moveTo>
                    <a:pt x="56" y="120"/>
                  </a:moveTo>
                  <a:cubicBezTo>
                    <a:pt x="48" y="112"/>
                    <a:pt x="43" y="100"/>
                    <a:pt x="42" y="88"/>
                  </a:cubicBezTo>
                  <a:cubicBezTo>
                    <a:pt x="42" y="76"/>
                    <a:pt x="47" y="64"/>
                    <a:pt x="56" y="55"/>
                  </a:cubicBezTo>
                  <a:cubicBezTo>
                    <a:pt x="64" y="47"/>
                    <a:pt x="76" y="42"/>
                    <a:pt x="88" y="42"/>
                  </a:cubicBezTo>
                  <a:cubicBezTo>
                    <a:pt x="101" y="42"/>
                    <a:pt x="112" y="47"/>
                    <a:pt x="120" y="56"/>
                  </a:cubicBezTo>
                  <a:lnTo>
                    <a:pt x="583" y="543"/>
                  </a:lnTo>
                  <a:cubicBezTo>
                    <a:pt x="589" y="549"/>
                    <a:pt x="598" y="551"/>
                    <a:pt x="606" y="548"/>
                  </a:cubicBezTo>
                  <a:cubicBezTo>
                    <a:pt x="648" y="532"/>
                    <a:pt x="701" y="544"/>
                    <a:pt x="740" y="578"/>
                  </a:cubicBezTo>
                  <a:cubicBezTo>
                    <a:pt x="737" y="585"/>
                    <a:pt x="734" y="591"/>
                    <a:pt x="725" y="600"/>
                  </a:cubicBezTo>
                  <a:cubicBezTo>
                    <a:pt x="713" y="612"/>
                    <a:pt x="705" y="614"/>
                    <a:pt x="694" y="618"/>
                  </a:cubicBezTo>
                  <a:cubicBezTo>
                    <a:pt x="682" y="622"/>
                    <a:pt x="666" y="627"/>
                    <a:pt x="646" y="646"/>
                  </a:cubicBezTo>
                  <a:cubicBezTo>
                    <a:pt x="627" y="666"/>
                    <a:pt x="622" y="682"/>
                    <a:pt x="618" y="694"/>
                  </a:cubicBezTo>
                  <a:cubicBezTo>
                    <a:pt x="614" y="705"/>
                    <a:pt x="612" y="713"/>
                    <a:pt x="600" y="725"/>
                  </a:cubicBezTo>
                  <a:cubicBezTo>
                    <a:pt x="591" y="734"/>
                    <a:pt x="585" y="737"/>
                    <a:pt x="578" y="740"/>
                  </a:cubicBezTo>
                  <a:cubicBezTo>
                    <a:pt x="544" y="700"/>
                    <a:pt x="532" y="648"/>
                    <a:pt x="548" y="605"/>
                  </a:cubicBezTo>
                  <a:cubicBezTo>
                    <a:pt x="551" y="597"/>
                    <a:pt x="549" y="588"/>
                    <a:pt x="543" y="582"/>
                  </a:cubicBezTo>
                  <a:lnTo>
                    <a:pt x="56" y="120"/>
                  </a:lnTo>
                  <a:moveTo>
                    <a:pt x="726" y="136"/>
                  </a:moveTo>
                  <a:cubicBezTo>
                    <a:pt x="596" y="136"/>
                    <a:pt x="473" y="178"/>
                    <a:pt x="369" y="256"/>
                  </a:cubicBezTo>
                  <a:lnTo>
                    <a:pt x="151" y="27"/>
                  </a:lnTo>
                  <a:cubicBezTo>
                    <a:pt x="135" y="10"/>
                    <a:pt x="113" y="0"/>
                    <a:pt x="89" y="0"/>
                  </a:cubicBezTo>
                  <a:cubicBezTo>
                    <a:pt x="65" y="-1"/>
                    <a:pt x="43" y="8"/>
                    <a:pt x="25" y="25"/>
                  </a:cubicBezTo>
                  <a:cubicBezTo>
                    <a:pt x="9" y="42"/>
                    <a:pt x="-1" y="65"/>
                    <a:pt x="0" y="89"/>
                  </a:cubicBezTo>
                  <a:cubicBezTo>
                    <a:pt x="0" y="113"/>
                    <a:pt x="10" y="135"/>
                    <a:pt x="27" y="151"/>
                  </a:cubicBezTo>
                  <a:lnTo>
                    <a:pt x="257" y="369"/>
                  </a:lnTo>
                  <a:cubicBezTo>
                    <a:pt x="178" y="472"/>
                    <a:pt x="136" y="596"/>
                    <a:pt x="136" y="726"/>
                  </a:cubicBezTo>
                  <a:cubicBezTo>
                    <a:pt x="136" y="1052"/>
                    <a:pt x="401" y="1317"/>
                    <a:pt x="726" y="1317"/>
                  </a:cubicBezTo>
                  <a:cubicBezTo>
                    <a:pt x="1052" y="1317"/>
                    <a:pt x="1317" y="1052"/>
                    <a:pt x="1317" y="726"/>
                  </a:cubicBezTo>
                  <a:cubicBezTo>
                    <a:pt x="1317" y="401"/>
                    <a:pt x="1052" y="136"/>
                    <a:pt x="726" y="13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 name="Google Shape;269;p30"/>
            <p:cNvSpPr/>
            <p:nvPr/>
          </p:nvSpPr>
          <p:spPr>
            <a:xfrm>
              <a:off x="6266490" y="2061380"/>
              <a:ext cx="95760" cy="47880"/>
            </a:xfrm>
            <a:custGeom>
              <a:avLst/>
              <a:gdLst/>
              <a:ahLst/>
              <a:cxnLst/>
              <a:rect l="l" t="t" r="r" b="b"/>
              <a:pathLst>
                <a:path w="266" h="133" extrusionOk="0">
                  <a:moveTo>
                    <a:pt x="7" y="36"/>
                  </a:moveTo>
                  <a:cubicBezTo>
                    <a:pt x="71" y="99"/>
                    <a:pt x="155" y="133"/>
                    <a:pt x="244" y="133"/>
                  </a:cubicBezTo>
                  <a:cubicBezTo>
                    <a:pt x="256" y="133"/>
                    <a:pt x="266" y="124"/>
                    <a:pt x="266" y="112"/>
                  </a:cubicBezTo>
                  <a:cubicBezTo>
                    <a:pt x="266" y="100"/>
                    <a:pt x="256" y="91"/>
                    <a:pt x="244" y="91"/>
                  </a:cubicBezTo>
                  <a:cubicBezTo>
                    <a:pt x="166" y="91"/>
                    <a:pt x="92" y="60"/>
                    <a:pt x="37" y="6"/>
                  </a:cubicBezTo>
                  <a:cubicBezTo>
                    <a:pt x="28" y="-2"/>
                    <a:pt x="15" y="-2"/>
                    <a:pt x="6" y="6"/>
                  </a:cubicBezTo>
                  <a:cubicBezTo>
                    <a:pt x="-2" y="14"/>
                    <a:pt x="-2" y="28"/>
                    <a:pt x="7" y="36"/>
                  </a:cubicBezTo>
                  <a:close/>
                </a:path>
              </a:pathLst>
            </a:custGeom>
            <a:solidFill>
              <a:schemeClr val="lt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0" name="Google Shape;270;p30"/>
            <p:cNvSpPr/>
            <p:nvPr/>
          </p:nvSpPr>
          <p:spPr>
            <a:xfrm>
              <a:off x="6346770" y="1864460"/>
              <a:ext cx="129960" cy="130320"/>
            </a:xfrm>
            <a:custGeom>
              <a:avLst/>
              <a:gdLst/>
              <a:ahLst/>
              <a:cxnLst/>
              <a:rect l="l" t="t" r="r" b="b"/>
              <a:pathLst>
                <a:path w="361" h="362" extrusionOk="0">
                  <a:moveTo>
                    <a:pt x="319" y="340"/>
                  </a:moveTo>
                  <a:cubicBezTo>
                    <a:pt x="319" y="352"/>
                    <a:pt x="328" y="362"/>
                    <a:pt x="340" y="362"/>
                  </a:cubicBezTo>
                  <a:cubicBezTo>
                    <a:pt x="352" y="362"/>
                    <a:pt x="361" y="352"/>
                    <a:pt x="361" y="340"/>
                  </a:cubicBezTo>
                  <a:cubicBezTo>
                    <a:pt x="361" y="153"/>
                    <a:pt x="209" y="0"/>
                    <a:pt x="21" y="0"/>
                  </a:cubicBezTo>
                  <a:cubicBezTo>
                    <a:pt x="10" y="0"/>
                    <a:pt x="0" y="10"/>
                    <a:pt x="0" y="22"/>
                  </a:cubicBezTo>
                  <a:cubicBezTo>
                    <a:pt x="0" y="34"/>
                    <a:pt x="10" y="43"/>
                    <a:pt x="21" y="43"/>
                  </a:cubicBezTo>
                  <a:cubicBezTo>
                    <a:pt x="185" y="43"/>
                    <a:pt x="319" y="176"/>
                    <a:pt x="319" y="34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1" name="Google Shape;271;p30"/>
            <p:cNvSpPr/>
            <p:nvPr/>
          </p:nvSpPr>
          <p:spPr>
            <a:xfrm>
              <a:off x="6387810" y="1946540"/>
              <a:ext cx="56160" cy="119160"/>
            </a:xfrm>
            <a:custGeom>
              <a:avLst/>
              <a:gdLst/>
              <a:ahLst/>
              <a:cxnLst/>
              <a:rect l="l" t="t" r="r" b="b"/>
              <a:pathLst>
                <a:path w="156" h="331" extrusionOk="0">
                  <a:moveTo>
                    <a:pt x="108" y="2"/>
                  </a:moveTo>
                  <a:cubicBezTo>
                    <a:pt x="97" y="6"/>
                    <a:pt x="92" y="19"/>
                    <a:pt x="97" y="30"/>
                  </a:cubicBezTo>
                  <a:cubicBezTo>
                    <a:pt x="108" y="56"/>
                    <a:pt x="114" y="84"/>
                    <a:pt x="114" y="112"/>
                  </a:cubicBezTo>
                  <a:cubicBezTo>
                    <a:pt x="114" y="133"/>
                    <a:pt x="111" y="154"/>
                    <a:pt x="104" y="174"/>
                  </a:cubicBezTo>
                  <a:cubicBezTo>
                    <a:pt x="89" y="224"/>
                    <a:pt x="56" y="265"/>
                    <a:pt x="11" y="291"/>
                  </a:cubicBezTo>
                  <a:cubicBezTo>
                    <a:pt x="0" y="297"/>
                    <a:pt x="-3" y="310"/>
                    <a:pt x="3" y="320"/>
                  </a:cubicBezTo>
                  <a:cubicBezTo>
                    <a:pt x="7" y="327"/>
                    <a:pt x="14" y="331"/>
                    <a:pt x="21" y="331"/>
                  </a:cubicBezTo>
                  <a:cubicBezTo>
                    <a:pt x="25" y="331"/>
                    <a:pt x="29" y="330"/>
                    <a:pt x="32" y="328"/>
                  </a:cubicBezTo>
                  <a:cubicBezTo>
                    <a:pt x="86" y="297"/>
                    <a:pt x="126" y="247"/>
                    <a:pt x="145" y="187"/>
                  </a:cubicBezTo>
                  <a:cubicBezTo>
                    <a:pt x="153" y="163"/>
                    <a:pt x="156" y="138"/>
                    <a:pt x="156" y="112"/>
                  </a:cubicBezTo>
                  <a:cubicBezTo>
                    <a:pt x="156" y="78"/>
                    <a:pt x="149" y="44"/>
                    <a:pt x="136" y="13"/>
                  </a:cubicBezTo>
                  <a:cubicBezTo>
                    <a:pt x="131" y="2"/>
                    <a:pt x="118" y="-3"/>
                    <a:pt x="108" y="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 name="TextBox 1">
            <a:extLst>
              <a:ext uri="{FF2B5EF4-FFF2-40B4-BE49-F238E27FC236}">
                <a16:creationId xmlns:a16="http://schemas.microsoft.com/office/drawing/2014/main" id="{A04E4817-DF86-A0C2-5C90-CF2518D584FF}"/>
              </a:ext>
            </a:extLst>
          </p:cNvPr>
          <p:cNvSpPr txBox="1"/>
          <p:nvPr/>
        </p:nvSpPr>
        <p:spPr>
          <a:xfrm>
            <a:off x="-1634490" y="2537460"/>
            <a:ext cx="184731" cy="307777"/>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2584D634-C2C3-B02C-E06D-BB2F12D51FBA}"/>
              </a:ext>
            </a:extLst>
          </p:cNvPr>
          <p:cNvSpPr txBox="1"/>
          <p:nvPr/>
        </p:nvSpPr>
        <p:spPr>
          <a:xfrm>
            <a:off x="522055" y="990841"/>
            <a:ext cx="1904689" cy="830997"/>
          </a:xfrm>
          <a:prstGeom prst="rect">
            <a:avLst/>
          </a:prstGeom>
          <a:noFill/>
        </p:spPr>
        <p:txBody>
          <a:bodyPr wrap="none" rtlCol="0">
            <a:spAutoFit/>
          </a:bodyPr>
          <a:lstStyle/>
          <a:p>
            <a:r>
              <a:rPr lang="en-US" sz="1200" dirty="0">
                <a:latin typeface="Avenir Light" panose="020B0402020203020204" pitchFamily="34" charset="77"/>
              </a:rPr>
              <a:t>Bond Face Value = $100</a:t>
            </a:r>
          </a:p>
          <a:p>
            <a:r>
              <a:rPr lang="en-US" sz="1200" dirty="0">
                <a:latin typeface="Avenir Light" panose="020B0402020203020204" pitchFamily="34" charset="77"/>
              </a:rPr>
              <a:t>Number of Bonds = 1000</a:t>
            </a:r>
          </a:p>
          <a:p>
            <a:r>
              <a:rPr lang="en-US" sz="1200" dirty="0">
                <a:latin typeface="Avenir Light" panose="020B0402020203020204" pitchFamily="34" charset="77"/>
              </a:rPr>
              <a:t>Confidence Level = 95%</a:t>
            </a:r>
          </a:p>
          <a:p>
            <a:r>
              <a:rPr lang="en-US" sz="1200" dirty="0">
                <a:latin typeface="Avenir Light" panose="020B0402020203020204" pitchFamily="34" charset="77"/>
              </a:rPr>
              <a:t>Simulations =1000</a:t>
            </a:r>
          </a:p>
        </p:txBody>
      </p:sp>
      <p:pic>
        <p:nvPicPr>
          <p:cNvPr id="7" name="Picture 6">
            <a:extLst>
              <a:ext uri="{FF2B5EF4-FFF2-40B4-BE49-F238E27FC236}">
                <a16:creationId xmlns:a16="http://schemas.microsoft.com/office/drawing/2014/main" id="{734E3314-5083-4FA8-A7B1-A49A16E4B00F}"/>
              </a:ext>
            </a:extLst>
          </p:cNvPr>
          <p:cNvPicPr>
            <a:picLocks noChangeAspect="1"/>
          </p:cNvPicPr>
          <p:nvPr/>
        </p:nvPicPr>
        <p:blipFill>
          <a:blip r:embed="rId3"/>
          <a:stretch>
            <a:fillRect/>
          </a:stretch>
        </p:blipFill>
        <p:spPr>
          <a:xfrm>
            <a:off x="1602000" y="1903918"/>
            <a:ext cx="5940000" cy="1939175"/>
          </a:xfrm>
          <a:prstGeom prst="rect">
            <a:avLst/>
          </a:prstGeom>
        </p:spPr>
      </p:pic>
      <p:pic>
        <p:nvPicPr>
          <p:cNvPr id="9" name="Picture 8">
            <a:extLst>
              <a:ext uri="{FF2B5EF4-FFF2-40B4-BE49-F238E27FC236}">
                <a16:creationId xmlns:a16="http://schemas.microsoft.com/office/drawing/2014/main" id="{68BBB3AB-809F-F2D6-3657-8E67C422B14A}"/>
              </a:ext>
            </a:extLst>
          </p:cNvPr>
          <p:cNvPicPr>
            <a:picLocks noChangeAspect="1"/>
          </p:cNvPicPr>
          <p:nvPr/>
        </p:nvPicPr>
        <p:blipFill>
          <a:blip r:embed="rId4"/>
          <a:stretch>
            <a:fillRect/>
          </a:stretch>
        </p:blipFill>
        <p:spPr>
          <a:xfrm>
            <a:off x="2095500" y="3940599"/>
            <a:ext cx="4953000" cy="533400"/>
          </a:xfrm>
          <a:prstGeom prst="rect">
            <a:avLst/>
          </a:prstGeom>
        </p:spPr>
      </p:pic>
      <p:sp>
        <p:nvSpPr>
          <p:cNvPr id="12" name="Google Shape;261;p30">
            <a:extLst>
              <a:ext uri="{FF2B5EF4-FFF2-40B4-BE49-F238E27FC236}">
                <a16:creationId xmlns:a16="http://schemas.microsoft.com/office/drawing/2014/main" id="{3EFABB30-916A-51CB-47D0-7BFC1EAB5B7D}"/>
              </a:ext>
            </a:extLst>
          </p:cNvPr>
          <p:cNvSpPr txBox="1">
            <a:spLocks noGrp="1"/>
          </p:cNvSpPr>
          <p:nvPr>
            <p:ph type="title"/>
          </p:nvPr>
        </p:nvSpPr>
        <p:spPr>
          <a:xfrm>
            <a:off x="522055" y="435071"/>
            <a:ext cx="8491316" cy="6003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Bond Maturity : 20 Years.                 MA-2000-2024  </a:t>
            </a:r>
            <a:endParaRPr dirty="0"/>
          </a:p>
        </p:txBody>
      </p:sp>
    </p:spTree>
    <p:extLst>
      <p:ext uri="{BB962C8B-B14F-4D97-AF65-F5344CB8AC3E}">
        <p14:creationId xmlns:p14="http://schemas.microsoft.com/office/powerpoint/2010/main" val="4030089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2F7E09-5E2A-F45D-EE73-BAD936A5356C}"/>
              </a:ext>
            </a:extLst>
          </p:cNvPr>
          <p:cNvSpPr txBox="1"/>
          <p:nvPr/>
        </p:nvSpPr>
        <p:spPr>
          <a:xfrm>
            <a:off x="522055" y="990841"/>
            <a:ext cx="1904689" cy="830997"/>
          </a:xfrm>
          <a:prstGeom prst="rect">
            <a:avLst/>
          </a:prstGeom>
          <a:noFill/>
        </p:spPr>
        <p:txBody>
          <a:bodyPr wrap="none" rtlCol="0">
            <a:spAutoFit/>
          </a:bodyPr>
          <a:lstStyle/>
          <a:p>
            <a:r>
              <a:rPr lang="en-US" sz="1200" dirty="0">
                <a:latin typeface="Avenir Light" panose="020B0402020203020204" pitchFamily="34" charset="77"/>
              </a:rPr>
              <a:t>Bond Face Value = $100</a:t>
            </a:r>
          </a:p>
          <a:p>
            <a:r>
              <a:rPr lang="en-US" sz="1200" dirty="0">
                <a:latin typeface="Avenir Light" panose="020B0402020203020204" pitchFamily="34" charset="77"/>
              </a:rPr>
              <a:t>Number of Bonds = 1000</a:t>
            </a:r>
          </a:p>
          <a:p>
            <a:r>
              <a:rPr lang="en-US" sz="1200" dirty="0">
                <a:latin typeface="Avenir Light" panose="020B0402020203020204" pitchFamily="34" charset="77"/>
              </a:rPr>
              <a:t>Confidence Level = 95%</a:t>
            </a:r>
          </a:p>
          <a:p>
            <a:r>
              <a:rPr lang="en-US" sz="1200" dirty="0">
                <a:latin typeface="Avenir Light" panose="020B0402020203020204" pitchFamily="34" charset="77"/>
              </a:rPr>
              <a:t>Simulations =1000</a:t>
            </a:r>
          </a:p>
        </p:txBody>
      </p:sp>
      <p:pic>
        <p:nvPicPr>
          <p:cNvPr id="4" name="Picture 3">
            <a:extLst>
              <a:ext uri="{FF2B5EF4-FFF2-40B4-BE49-F238E27FC236}">
                <a16:creationId xmlns:a16="http://schemas.microsoft.com/office/drawing/2014/main" id="{09201710-727D-625F-5A5C-C3356C9F2E02}"/>
              </a:ext>
            </a:extLst>
          </p:cNvPr>
          <p:cNvPicPr>
            <a:picLocks noChangeAspect="1"/>
          </p:cNvPicPr>
          <p:nvPr/>
        </p:nvPicPr>
        <p:blipFill>
          <a:blip r:embed="rId2"/>
          <a:stretch>
            <a:fillRect/>
          </a:stretch>
        </p:blipFill>
        <p:spPr>
          <a:xfrm>
            <a:off x="2120900" y="3885959"/>
            <a:ext cx="4902200" cy="533400"/>
          </a:xfrm>
          <a:prstGeom prst="rect">
            <a:avLst/>
          </a:prstGeom>
        </p:spPr>
      </p:pic>
      <p:pic>
        <p:nvPicPr>
          <p:cNvPr id="6" name="Picture 5">
            <a:extLst>
              <a:ext uri="{FF2B5EF4-FFF2-40B4-BE49-F238E27FC236}">
                <a16:creationId xmlns:a16="http://schemas.microsoft.com/office/drawing/2014/main" id="{F5963CEA-C706-AF6F-4EA0-E24F2334DC9E}"/>
              </a:ext>
            </a:extLst>
          </p:cNvPr>
          <p:cNvPicPr>
            <a:picLocks/>
          </p:cNvPicPr>
          <p:nvPr/>
        </p:nvPicPr>
        <p:blipFill>
          <a:blip r:embed="rId3"/>
          <a:stretch>
            <a:fillRect/>
          </a:stretch>
        </p:blipFill>
        <p:spPr>
          <a:xfrm>
            <a:off x="1602000" y="1821838"/>
            <a:ext cx="5940000" cy="1980000"/>
          </a:xfrm>
          <a:prstGeom prst="rect">
            <a:avLst/>
          </a:prstGeom>
        </p:spPr>
      </p:pic>
      <p:sp>
        <p:nvSpPr>
          <p:cNvPr id="10" name="Google Shape;261;p30">
            <a:extLst>
              <a:ext uri="{FF2B5EF4-FFF2-40B4-BE49-F238E27FC236}">
                <a16:creationId xmlns:a16="http://schemas.microsoft.com/office/drawing/2014/main" id="{BE1F96F4-C38C-A65B-D4CD-345D0FCB2ACA}"/>
              </a:ext>
            </a:extLst>
          </p:cNvPr>
          <p:cNvSpPr txBox="1">
            <a:spLocks noGrp="1"/>
          </p:cNvSpPr>
          <p:nvPr>
            <p:ph type="title"/>
          </p:nvPr>
        </p:nvSpPr>
        <p:spPr>
          <a:xfrm>
            <a:off x="522055" y="435071"/>
            <a:ext cx="8491316" cy="6003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Bond Maturity : 30 Years.                     1962-2024  </a:t>
            </a:r>
            <a:endParaRPr dirty="0"/>
          </a:p>
        </p:txBody>
      </p:sp>
    </p:spTree>
    <p:extLst>
      <p:ext uri="{BB962C8B-B14F-4D97-AF65-F5344CB8AC3E}">
        <p14:creationId xmlns:p14="http://schemas.microsoft.com/office/powerpoint/2010/main" val="3800555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2F7E09-5E2A-F45D-EE73-BAD936A5356C}"/>
              </a:ext>
            </a:extLst>
          </p:cNvPr>
          <p:cNvSpPr txBox="1"/>
          <p:nvPr/>
        </p:nvSpPr>
        <p:spPr>
          <a:xfrm>
            <a:off x="522055" y="990841"/>
            <a:ext cx="1904689" cy="830997"/>
          </a:xfrm>
          <a:prstGeom prst="rect">
            <a:avLst/>
          </a:prstGeom>
          <a:noFill/>
        </p:spPr>
        <p:txBody>
          <a:bodyPr wrap="none" rtlCol="0">
            <a:spAutoFit/>
          </a:bodyPr>
          <a:lstStyle/>
          <a:p>
            <a:r>
              <a:rPr lang="en-US" sz="1200" dirty="0">
                <a:latin typeface="Avenir Light" panose="020B0402020203020204" pitchFamily="34" charset="77"/>
              </a:rPr>
              <a:t>Bond Face Value = $100</a:t>
            </a:r>
          </a:p>
          <a:p>
            <a:r>
              <a:rPr lang="en-US" sz="1200" dirty="0">
                <a:latin typeface="Avenir Light" panose="020B0402020203020204" pitchFamily="34" charset="77"/>
              </a:rPr>
              <a:t>Number of Bonds = 1000</a:t>
            </a:r>
          </a:p>
          <a:p>
            <a:r>
              <a:rPr lang="en-US" sz="1200" dirty="0">
                <a:latin typeface="Avenir Light" panose="020B0402020203020204" pitchFamily="34" charset="77"/>
              </a:rPr>
              <a:t>Confidence Level = 95%</a:t>
            </a:r>
          </a:p>
          <a:p>
            <a:r>
              <a:rPr lang="en-US" sz="1200" dirty="0">
                <a:latin typeface="Avenir Light" panose="020B0402020203020204" pitchFamily="34" charset="77"/>
              </a:rPr>
              <a:t>Simulations =1000</a:t>
            </a:r>
          </a:p>
        </p:txBody>
      </p:sp>
      <p:pic>
        <p:nvPicPr>
          <p:cNvPr id="3" name="Picture 2">
            <a:extLst>
              <a:ext uri="{FF2B5EF4-FFF2-40B4-BE49-F238E27FC236}">
                <a16:creationId xmlns:a16="http://schemas.microsoft.com/office/drawing/2014/main" id="{A34BC05D-D1ED-F1A8-1EC8-02D80C1609DF}"/>
              </a:ext>
            </a:extLst>
          </p:cNvPr>
          <p:cNvPicPr>
            <a:picLocks/>
          </p:cNvPicPr>
          <p:nvPr/>
        </p:nvPicPr>
        <p:blipFill>
          <a:blip r:embed="rId2"/>
          <a:stretch>
            <a:fillRect/>
          </a:stretch>
        </p:blipFill>
        <p:spPr>
          <a:xfrm>
            <a:off x="1602000" y="1821838"/>
            <a:ext cx="5940000" cy="1980000"/>
          </a:xfrm>
          <a:prstGeom prst="rect">
            <a:avLst/>
          </a:prstGeom>
        </p:spPr>
      </p:pic>
      <p:pic>
        <p:nvPicPr>
          <p:cNvPr id="4" name="Picture 3">
            <a:extLst>
              <a:ext uri="{FF2B5EF4-FFF2-40B4-BE49-F238E27FC236}">
                <a16:creationId xmlns:a16="http://schemas.microsoft.com/office/drawing/2014/main" id="{70E84FB6-9571-0569-6889-59DA232FC012}"/>
              </a:ext>
            </a:extLst>
          </p:cNvPr>
          <p:cNvPicPr>
            <a:picLocks noChangeAspect="1"/>
          </p:cNvPicPr>
          <p:nvPr/>
        </p:nvPicPr>
        <p:blipFill>
          <a:blip r:embed="rId3"/>
          <a:stretch>
            <a:fillRect/>
          </a:stretch>
        </p:blipFill>
        <p:spPr>
          <a:xfrm>
            <a:off x="1981200" y="3977283"/>
            <a:ext cx="5181600" cy="571500"/>
          </a:xfrm>
          <a:prstGeom prst="rect">
            <a:avLst/>
          </a:prstGeom>
        </p:spPr>
      </p:pic>
      <p:sp>
        <p:nvSpPr>
          <p:cNvPr id="7" name="Google Shape;261;p30">
            <a:extLst>
              <a:ext uri="{FF2B5EF4-FFF2-40B4-BE49-F238E27FC236}">
                <a16:creationId xmlns:a16="http://schemas.microsoft.com/office/drawing/2014/main" id="{E89A43DC-6E21-016E-A2A2-320DE5BF7E45}"/>
              </a:ext>
            </a:extLst>
          </p:cNvPr>
          <p:cNvSpPr txBox="1">
            <a:spLocks/>
          </p:cNvSpPr>
          <p:nvPr/>
        </p:nvSpPr>
        <p:spPr>
          <a:xfrm>
            <a:off x="522055" y="435071"/>
            <a:ext cx="8491316" cy="6003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0"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9pPr>
          </a:lstStyle>
          <a:p>
            <a:r>
              <a:rPr lang="en-US" dirty="0"/>
              <a:t>Bond Maturity : 30 Years.                     1981-2000  </a:t>
            </a:r>
          </a:p>
        </p:txBody>
      </p:sp>
    </p:spTree>
    <p:extLst>
      <p:ext uri="{BB962C8B-B14F-4D97-AF65-F5344CB8AC3E}">
        <p14:creationId xmlns:p14="http://schemas.microsoft.com/office/powerpoint/2010/main" val="1002462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2F7E09-5E2A-F45D-EE73-BAD936A5356C}"/>
              </a:ext>
            </a:extLst>
          </p:cNvPr>
          <p:cNvSpPr txBox="1"/>
          <p:nvPr/>
        </p:nvSpPr>
        <p:spPr>
          <a:xfrm>
            <a:off x="522055" y="990841"/>
            <a:ext cx="1904689" cy="830997"/>
          </a:xfrm>
          <a:prstGeom prst="rect">
            <a:avLst/>
          </a:prstGeom>
          <a:noFill/>
        </p:spPr>
        <p:txBody>
          <a:bodyPr wrap="none" rtlCol="0">
            <a:spAutoFit/>
          </a:bodyPr>
          <a:lstStyle/>
          <a:p>
            <a:r>
              <a:rPr lang="en-US" sz="1200" dirty="0">
                <a:latin typeface="Avenir Light" panose="020B0402020203020204" pitchFamily="34" charset="77"/>
              </a:rPr>
              <a:t>Bond Face Value = $100</a:t>
            </a:r>
          </a:p>
          <a:p>
            <a:r>
              <a:rPr lang="en-US" sz="1200" dirty="0">
                <a:latin typeface="Avenir Light" panose="020B0402020203020204" pitchFamily="34" charset="77"/>
              </a:rPr>
              <a:t>Number of Bonds = 1000</a:t>
            </a:r>
          </a:p>
          <a:p>
            <a:r>
              <a:rPr lang="en-US" sz="1200" dirty="0">
                <a:latin typeface="Avenir Light" panose="020B0402020203020204" pitchFamily="34" charset="77"/>
              </a:rPr>
              <a:t>Confidence Level = 95%</a:t>
            </a:r>
          </a:p>
          <a:p>
            <a:r>
              <a:rPr lang="en-US" sz="1200" dirty="0">
                <a:latin typeface="Avenir Light" panose="020B0402020203020204" pitchFamily="34" charset="77"/>
              </a:rPr>
              <a:t>Simulations =1000</a:t>
            </a:r>
          </a:p>
        </p:txBody>
      </p:sp>
      <p:pic>
        <p:nvPicPr>
          <p:cNvPr id="4" name="Picture 3">
            <a:extLst>
              <a:ext uri="{FF2B5EF4-FFF2-40B4-BE49-F238E27FC236}">
                <a16:creationId xmlns:a16="http://schemas.microsoft.com/office/drawing/2014/main" id="{FE897040-8309-7542-1BAC-4D9A45DD2C24}"/>
              </a:ext>
            </a:extLst>
          </p:cNvPr>
          <p:cNvPicPr>
            <a:picLocks noChangeAspect="1"/>
          </p:cNvPicPr>
          <p:nvPr/>
        </p:nvPicPr>
        <p:blipFill>
          <a:blip r:embed="rId2"/>
          <a:stretch>
            <a:fillRect/>
          </a:stretch>
        </p:blipFill>
        <p:spPr>
          <a:xfrm>
            <a:off x="2095500" y="3885959"/>
            <a:ext cx="4953000" cy="533400"/>
          </a:xfrm>
          <a:prstGeom prst="rect">
            <a:avLst/>
          </a:prstGeom>
        </p:spPr>
      </p:pic>
      <p:pic>
        <p:nvPicPr>
          <p:cNvPr id="6" name="Picture 5">
            <a:extLst>
              <a:ext uri="{FF2B5EF4-FFF2-40B4-BE49-F238E27FC236}">
                <a16:creationId xmlns:a16="http://schemas.microsoft.com/office/drawing/2014/main" id="{72C67F6C-28F8-8B17-55C0-E6F6B5D96D8A}"/>
              </a:ext>
            </a:extLst>
          </p:cNvPr>
          <p:cNvPicPr>
            <a:picLocks noChangeAspect="1"/>
          </p:cNvPicPr>
          <p:nvPr/>
        </p:nvPicPr>
        <p:blipFill>
          <a:blip r:embed="rId3"/>
          <a:stretch>
            <a:fillRect/>
          </a:stretch>
        </p:blipFill>
        <p:spPr>
          <a:xfrm>
            <a:off x="1602000" y="1821838"/>
            <a:ext cx="5940000" cy="1973288"/>
          </a:xfrm>
          <a:prstGeom prst="rect">
            <a:avLst/>
          </a:prstGeom>
        </p:spPr>
      </p:pic>
      <p:sp>
        <p:nvSpPr>
          <p:cNvPr id="10" name="Google Shape;261;p30">
            <a:extLst>
              <a:ext uri="{FF2B5EF4-FFF2-40B4-BE49-F238E27FC236}">
                <a16:creationId xmlns:a16="http://schemas.microsoft.com/office/drawing/2014/main" id="{10826C0C-5F5E-5FB3-6365-38812482CB22}"/>
              </a:ext>
            </a:extLst>
          </p:cNvPr>
          <p:cNvSpPr txBox="1">
            <a:spLocks noGrp="1"/>
          </p:cNvSpPr>
          <p:nvPr>
            <p:ph type="title"/>
          </p:nvPr>
        </p:nvSpPr>
        <p:spPr>
          <a:xfrm>
            <a:off x="522055" y="435071"/>
            <a:ext cx="8491316" cy="6003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Bond Maturity : 30 Years.                 MA-2000-2024  </a:t>
            </a:r>
            <a:endParaRPr dirty="0"/>
          </a:p>
        </p:txBody>
      </p:sp>
    </p:spTree>
    <p:extLst>
      <p:ext uri="{BB962C8B-B14F-4D97-AF65-F5344CB8AC3E}">
        <p14:creationId xmlns:p14="http://schemas.microsoft.com/office/powerpoint/2010/main" val="86917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1555D4B-E557-D982-90F4-F3722BA9FCEB}"/>
              </a:ext>
            </a:extLst>
          </p:cNvPr>
          <p:cNvGraphicFramePr>
            <a:graphicFrameLocks noGrp="1"/>
          </p:cNvGraphicFramePr>
          <p:nvPr>
            <p:extLst>
              <p:ext uri="{D42A27DB-BD31-4B8C-83A1-F6EECF244321}">
                <p14:modId xmlns:p14="http://schemas.microsoft.com/office/powerpoint/2010/main" val="3931901495"/>
              </p:ext>
            </p:extLst>
          </p:nvPr>
        </p:nvGraphicFramePr>
        <p:xfrm>
          <a:off x="926758" y="1099751"/>
          <a:ext cx="6240162" cy="3138618"/>
        </p:xfrm>
        <a:graphic>
          <a:graphicData uri="http://schemas.openxmlformats.org/drawingml/2006/table">
            <a:tbl>
              <a:tblPr firstRow="1" firstCol="1" bandRow="1">
                <a:tableStyleId>{8E527315-9F1F-4708-828F-B375F9D397A2}</a:tableStyleId>
              </a:tblPr>
              <a:tblGrid>
                <a:gridCol w="1575320">
                  <a:extLst>
                    <a:ext uri="{9D8B030D-6E8A-4147-A177-3AD203B41FA5}">
                      <a16:colId xmlns:a16="http://schemas.microsoft.com/office/drawing/2014/main" val="3847776539"/>
                    </a:ext>
                  </a:extLst>
                </a:gridCol>
                <a:gridCol w="682995">
                  <a:extLst>
                    <a:ext uri="{9D8B030D-6E8A-4147-A177-3AD203B41FA5}">
                      <a16:colId xmlns:a16="http://schemas.microsoft.com/office/drawing/2014/main" val="768230884"/>
                    </a:ext>
                  </a:extLst>
                </a:gridCol>
                <a:gridCol w="1505034">
                  <a:extLst>
                    <a:ext uri="{9D8B030D-6E8A-4147-A177-3AD203B41FA5}">
                      <a16:colId xmlns:a16="http://schemas.microsoft.com/office/drawing/2014/main" val="2632043536"/>
                    </a:ext>
                  </a:extLst>
                </a:gridCol>
                <a:gridCol w="1372102">
                  <a:extLst>
                    <a:ext uri="{9D8B030D-6E8A-4147-A177-3AD203B41FA5}">
                      <a16:colId xmlns:a16="http://schemas.microsoft.com/office/drawing/2014/main" val="1566025414"/>
                    </a:ext>
                  </a:extLst>
                </a:gridCol>
                <a:gridCol w="1104711">
                  <a:extLst>
                    <a:ext uri="{9D8B030D-6E8A-4147-A177-3AD203B41FA5}">
                      <a16:colId xmlns:a16="http://schemas.microsoft.com/office/drawing/2014/main" val="2423202639"/>
                    </a:ext>
                  </a:extLst>
                </a:gridCol>
              </a:tblGrid>
              <a:tr h="448374">
                <a:tc>
                  <a:txBody>
                    <a:bodyPr/>
                    <a:lstStyle/>
                    <a:p>
                      <a:pPr algn="just">
                        <a:lnSpc>
                          <a:spcPct val="115000"/>
                        </a:lnSpc>
                        <a:spcAft>
                          <a:spcPts val="1000"/>
                        </a:spcAft>
                      </a:pPr>
                      <a:r>
                        <a:rPr lang="en-IN" sz="1400" b="1" dirty="0">
                          <a:solidFill>
                            <a:schemeClr val="tx2">
                              <a:lumMod val="50000"/>
                            </a:schemeClr>
                          </a:solidFill>
                          <a:effectLst/>
                        </a:rPr>
                        <a:t>Dataset</a:t>
                      </a:r>
                      <a:endParaRPr lang="en-IN" sz="1400" b="1"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b="1">
                          <a:effectLst/>
                        </a:rPr>
                        <a:t>N</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b="1">
                          <a:effectLst/>
                        </a:rPr>
                        <a:t>VaR</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b="1">
                          <a:effectLst/>
                        </a:rPr>
                        <a:t>CVaR</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b="1" dirty="0">
                          <a:effectLst/>
                        </a:rPr>
                        <a:t>Time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9316396"/>
                  </a:ext>
                </a:extLst>
              </a:tr>
              <a:tr h="448374">
                <a:tc>
                  <a:txBody>
                    <a:bodyPr/>
                    <a:lstStyle/>
                    <a:p>
                      <a:pPr>
                        <a:lnSpc>
                          <a:spcPct val="115000"/>
                        </a:lnSpc>
                        <a:spcAft>
                          <a:spcPts val="1000"/>
                        </a:spcAft>
                      </a:pPr>
                      <a:r>
                        <a:rPr lang="en-IN" sz="1400" b="1" dirty="0">
                          <a:solidFill>
                            <a:schemeClr val="tx2">
                              <a:lumMod val="50000"/>
                            </a:schemeClr>
                          </a:solidFill>
                          <a:effectLst/>
                        </a:rPr>
                        <a:t>MA2001-2024</a:t>
                      </a:r>
                      <a:endParaRPr lang="en-IN" sz="1400" b="1"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a:effectLst/>
                        </a:rPr>
                        <a:t>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94.33%</a:t>
                      </a:r>
                      <a:endParaRPr lang="en-IN" sz="1400">
                        <a:effectLst/>
                        <a:latin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94.39%</a:t>
                      </a:r>
                      <a:endParaRPr lang="en-IN" sz="1400">
                        <a:effectLst/>
                        <a:latin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0.29</a:t>
                      </a:r>
                      <a:endParaRPr lang="en-IN" sz="14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9964961"/>
                  </a:ext>
                </a:extLst>
              </a:tr>
              <a:tr h="448374">
                <a:tc>
                  <a:txBody>
                    <a:bodyPr/>
                    <a:lstStyle/>
                    <a:p>
                      <a:pPr algn="just">
                        <a:lnSpc>
                          <a:spcPct val="115000"/>
                        </a:lnSpc>
                        <a:spcAft>
                          <a:spcPts val="1000"/>
                        </a:spcAft>
                      </a:pPr>
                      <a:r>
                        <a:rPr lang="en-IN" sz="1400" b="1" dirty="0">
                          <a:solidFill>
                            <a:schemeClr val="tx2">
                              <a:lumMod val="50000"/>
                            </a:schemeClr>
                          </a:solidFill>
                          <a:effectLst/>
                        </a:rPr>
                        <a:t>MA2001-2024</a:t>
                      </a:r>
                      <a:endParaRPr lang="en-IN" sz="1400" b="1"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a:effectLst/>
                        </a:rPr>
                        <a:t>30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94.41%</a:t>
                      </a:r>
                      <a:endParaRPr lang="en-IN" sz="1400">
                        <a:effectLst/>
                        <a:latin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94.47%</a:t>
                      </a:r>
                      <a:endParaRPr lang="en-IN" sz="1400">
                        <a:effectLst/>
                        <a:latin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0.28</a:t>
                      </a:r>
                      <a:endParaRPr lang="en-IN" sz="14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0852507"/>
                  </a:ext>
                </a:extLst>
              </a:tr>
              <a:tr h="448374">
                <a:tc>
                  <a:txBody>
                    <a:bodyPr/>
                    <a:lstStyle/>
                    <a:p>
                      <a:pPr algn="just">
                        <a:lnSpc>
                          <a:spcPct val="115000"/>
                        </a:lnSpc>
                        <a:spcAft>
                          <a:spcPts val="1000"/>
                        </a:spcAft>
                      </a:pPr>
                      <a:r>
                        <a:rPr lang="en-IN" sz="1400" b="1" dirty="0">
                          <a:solidFill>
                            <a:schemeClr val="tx2">
                              <a:lumMod val="50000"/>
                            </a:schemeClr>
                          </a:solidFill>
                          <a:effectLst/>
                        </a:rPr>
                        <a:t>1962-2024</a:t>
                      </a:r>
                      <a:endParaRPr lang="en-IN" sz="1400" b="1"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a:effectLst/>
                        </a:rPr>
                        <a:t>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94.66% </a:t>
                      </a:r>
                      <a:endParaRPr lang="en-IN" sz="1400">
                        <a:effectLst/>
                        <a:latin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94.79%</a:t>
                      </a:r>
                      <a:endParaRPr lang="en-IN" sz="1400">
                        <a:effectLst/>
                        <a:latin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0.29</a:t>
                      </a:r>
                      <a:endParaRPr lang="en-IN" sz="14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15065303"/>
                  </a:ext>
                </a:extLst>
              </a:tr>
              <a:tr h="448374">
                <a:tc>
                  <a:txBody>
                    <a:bodyPr/>
                    <a:lstStyle/>
                    <a:p>
                      <a:pPr algn="just">
                        <a:lnSpc>
                          <a:spcPct val="115000"/>
                        </a:lnSpc>
                        <a:spcAft>
                          <a:spcPts val="1000"/>
                        </a:spcAft>
                      </a:pPr>
                      <a:r>
                        <a:rPr lang="en-IN" sz="1400" b="1" dirty="0">
                          <a:solidFill>
                            <a:schemeClr val="tx2">
                              <a:lumMod val="50000"/>
                            </a:schemeClr>
                          </a:solidFill>
                          <a:effectLst/>
                        </a:rPr>
                        <a:t>1962-2024</a:t>
                      </a:r>
                      <a:endParaRPr lang="en-IN" sz="1400" b="1"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a:effectLst/>
                        </a:rPr>
                        <a:t>30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94.71%</a:t>
                      </a:r>
                      <a:endParaRPr lang="en-IN" sz="1400">
                        <a:effectLst/>
                        <a:latin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94.83%</a:t>
                      </a:r>
                      <a:endParaRPr lang="en-IN" sz="1400">
                        <a:effectLst/>
                        <a:latin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0.28</a:t>
                      </a:r>
                      <a:endParaRPr lang="en-IN" sz="14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59583048"/>
                  </a:ext>
                </a:extLst>
              </a:tr>
              <a:tr h="448374">
                <a:tc>
                  <a:txBody>
                    <a:bodyPr/>
                    <a:lstStyle/>
                    <a:p>
                      <a:pPr algn="just">
                        <a:lnSpc>
                          <a:spcPct val="115000"/>
                        </a:lnSpc>
                        <a:spcAft>
                          <a:spcPts val="1000"/>
                        </a:spcAft>
                      </a:pPr>
                      <a:r>
                        <a:rPr lang="en-IN" sz="1400" b="1" dirty="0">
                          <a:solidFill>
                            <a:schemeClr val="tx2">
                              <a:lumMod val="50000"/>
                            </a:schemeClr>
                          </a:solidFill>
                          <a:effectLst/>
                        </a:rPr>
                        <a:t>1981-2000</a:t>
                      </a:r>
                      <a:endParaRPr lang="en-IN" sz="1400" b="1"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a:effectLst/>
                        </a:rPr>
                        <a:t>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92.38%</a:t>
                      </a:r>
                      <a:endParaRPr lang="en-IN" sz="1400">
                        <a:effectLst/>
                        <a:latin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92.58%</a:t>
                      </a:r>
                      <a:endParaRPr lang="en-IN" sz="1400">
                        <a:effectLst/>
                        <a:latin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0.29</a:t>
                      </a:r>
                      <a:endParaRPr lang="en-IN" sz="14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16049717"/>
                  </a:ext>
                </a:extLst>
              </a:tr>
              <a:tr h="448374">
                <a:tc>
                  <a:txBody>
                    <a:bodyPr/>
                    <a:lstStyle/>
                    <a:p>
                      <a:pPr algn="just">
                        <a:lnSpc>
                          <a:spcPct val="115000"/>
                        </a:lnSpc>
                        <a:spcAft>
                          <a:spcPts val="1000"/>
                        </a:spcAft>
                      </a:pPr>
                      <a:r>
                        <a:rPr lang="en-IN" sz="1400" b="1" dirty="0">
                          <a:solidFill>
                            <a:schemeClr val="tx2">
                              <a:lumMod val="50000"/>
                            </a:schemeClr>
                          </a:solidFill>
                          <a:effectLst/>
                        </a:rPr>
                        <a:t>1981-2000</a:t>
                      </a:r>
                      <a:endParaRPr lang="en-IN" sz="1400" b="1"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a:effectLst/>
                        </a:rPr>
                        <a:t>30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92.43%</a:t>
                      </a:r>
                      <a:endParaRPr lang="en-IN" sz="1400">
                        <a:effectLst/>
                        <a:latin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92.63%</a:t>
                      </a:r>
                      <a:endParaRPr lang="en-IN" sz="1400">
                        <a:effectLst/>
                        <a:latin typeface="Calibri" panose="020F0502020204030204" pitchFamily="34" charset="0"/>
                        <a:cs typeface="Times New Roman" panose="02020603050405020304" pitchFamily="18" charset="0"/>
                      </a:endParaRPr>
                    </a:p>
                  </a:txBody>
                  <a:tcPr marL="68580" marR="68580" marT="0" marB="0"/>
                </a:tc>
                <a:tc>
                  <a:txBody>
                    <a:bodyPr/>
                    <a:lstStyle/>
                    <a:p>
                      <a:r>
                        <a:rPr lang="en-IN" sz="1400" dirty="0">
                          <a:effectLst/>
                        </a:rPr>
                        <a:t>0.29</a:t>
                      </a:r>
                      <a:endParaRPr lang="en-IN" sz="14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28583"/>
                  </a:ext>
                </a:extLst>
              </a:tr>
            </a:tbl>
          </a:graphicData>
        </a:graphic>
      </p:graphicFrame>
      <p:sp>
        <p:nvSpPr>
          <p:cNvPr id="6" name="TextBox 5">
            <a:extLst>
              <a:ext uri="{FF2B5EF4-FFF2-40B4-BE49-F238E27FC236}">
                <a16:creationId xmlns:a16="http://schemas.microsoft.com/office/drawing/2014/main" id="{DEDC58FA-F281-4FD4-9DD4-A4EF2B094A8B}"/>
              </a:ext>
            </a:extLst>
          </p:cNvPr>
          <p:cNvSpPr txBox="1"/>
          <p:nvPr/>
        </p:nvSpPr>
        <p:spPr>
          <a:xfrm>
            <a:off x="568410" y="638086"/>
            <a:ext cx="2079415" cy="461665"/>
          </a:xfrm>
          <a:prstGeom prst="rect">
            <a:avLst/>
          </a:prstGeom>
          <a:noFill/>
        </p:spPr>
        <p:txBody>
          <a:bodyPr wrap="none" rtlCol="0">
            <a:spAutoFit/>
          </a:bodyPr>
          <a:lstStyle/>
          <a:p>
            <a:r>
              <a:rPr lang="en-US" sz="2400" b="1" dirty="0">
                <a:solidFill>
                  <a:schemeClr val="tx2">
                    <a:lumMod val="50000"/>
                  </a:schemeClr>
                </a:solidFill>
                <a:latin typeface="Avenir Book" panose="02000503020000020003" pitchFamily="2" charset="0"/>
              </a:rPr>
              <a:t>Observations</a:t>
            </a:r>
          </a:p>
        </p:txBody>
      </p:sp>
    </p:spTree>
    <p:extLst>
      <p:ext uri="{BB962C8B-B14F-4D97-AF65-F5344CB8AC3E}">
        <p14:creationId xmlns:p14="http://schemas.microsoft.com/office/powerpoint/2010/main" val="1945893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pSp>
        <p:nvGrpSpPr>
          <p:cNvPr id="267" name="Google Shape;267;p30"/>
          <p:cNvGrpSpPr/>
          <p:nvPr/>
        </p:nvGrpSpPr>
        <p:grpSpPr>
          <a:xfrm>
            <a:off x="5597883" y="1466212"/>
            <a:ext cx="474120" cy="474120"/>
            <a:chOff x="6092970" y="1725500"/>
            <a:chExt cx="474120" cy="474120"/>
          </a:xfrm>
        </p:grpSpPr>
        <p:sp>
          <p:nvSpPr>
            <p:cNvPr id="268" name="Google Shape;268;p30"/>
            <p:cNvSpPr/>
            <p:nvPr/>
          </p:nvSpPr>
          <p:spPr>
            <a:xfrm>
              <a:off x="6092970" y="1725500"/>
              <a:ext cx="474120" cy="474120"/>
            </a:xfrm>
            <a:custGeom>
              <a:avLst/>
              <a:gdLst/>
              <a:ahLst/>
              <a:cxnLst/>
              <a:rect l="l" t="t" r="r" b="b"/>
              <a:pathLst>
                <a:path w="1317" h="1317" extrusionOk="0">
                  <a:moveTo>
                    <a:pt x="726" y="1274"/>
                  </a:moveTo>
                  <a:cubicBezTo>
                    <a:pt x="425" y="1274"/>
                    <a:pt x="179" y="1028"/>
                    <a:pt x="179" y="726"/>
                  </a:cubicBezTo>
                  <a:cubicBezTo>
                    <a:pt x="179" y="607"/>
                    <a:pt x="216" y="494"/>
                    <a:pt x="288" y="399"/>
                  </a:cubicBezTo>
                  <a:lnTo>
                    <a:pt x="373" y="480"/>
                  </a:lnTo>
                  <a:cubicBezTo>
                    <a:pt x="322" y="552"/>
                    <a:pt x="296" y="637"/>
                    <a:pt x="296" y="726"/>
                  </a:cubicBezTo>
                  <a:cubicBezTo>
                    <a:pt x="296" y="964"/>
                    <a:pt x="489" y="1157"/>
                    <a:pt x="726" y="1157"/>
                  </a:cubicBezTo>
                  <a:cubicBezTo>
                    <a:pt x="964" y="1157"/>
                    <a:pt x="1157" y="964"/>
                    <a:pt x="1157" y="726"/>
                  </a:cubicBezTo>
                  <a:cubicBezTo>
                    <a:pt x="1157" y="489"/>
                    <a:pt x="964" y="295"/>
                    <a:pt x="726" y="295"/>
                  </a:cubicBezTo>
                  <a:cubicBezTo>
                    <a:pt x="637" y="295"/>
                    <a:pt x="552" y="322"/>
                    <a:pt x="480" y="373"/>
                  </a:cubicBezTo>
                  <a:lnTo>
                    <a:pt x="399" y="288"/>
                  </a:lnTo>
                  <a:cubicBezTo>
                    <a:pt x="494" y="216"/>
                    <a:pt x="607" y="179"/>
                    <a:pt x="726" y="179"/>
                  </a:cubicBezTo>
                  <a:cubicBezTo>
                    <a:pt x="1028" y="179"/>
                    <a:pt x="1274" y="424"/>
                    <a:pt x="1274" y="726"/>
                  </a:cubicBezTo>
                  <a:cubicBezTo>
                    <a:pt x="1274" y="1028"/>
                    <a:pt x="1028" y="1274"/>
                    <a:pt x="726" y="1274"/>
                  </a:cubicBezTo>
                  <a:moveTo>
                    <a:pt x="538" y="758"/>
                  </a:moveTo>
                  <a:cubicBezTo>
                    <a:pt x="532" y="761"/>
                    <a:pt x="527" y="766"/>
                    <a:pt x="521" y="772"/>
                  </a:cubicBezTo>
                  <a:cubicBezTo>
                    <a:pt x="513" y="780"/>
                    <a:pt x="513" y="793"/>
                    <a:pt x="521" y="802"/>
                  </a:cubicBezTo>
                  <a:cubicBezTo>
                    <a:pt x="525" y="806"/>
                    <a:pt x="531" y="808"/>
                    <a:pt x="536" y="808"/>
                  </a:cubicBezTo>
                  <a:cubicBezTo>
                    <a:pt x="542" y="808"/>
                    <a:pt x="547" y="806"/>
                    <a:pt x="552" y="802"/>
                  </a:cubicBezTo>
                  <a:cubicBezTo>
                    <a:pt x="563" y="790"/>
                    <a:pt x="571" y="787"/>
                    <a:pt x="582" y="784"/>
                  </a:cubicBezTo>
                  <a:cubicBezTo>
                    <a:pt x="595" y="780"/>
                    <a:pt x="611" y="775"/>
                    <a:pt x="630" y="755"/>
                  </a:cubicBezTo>
                  <a:cubicBezTo>
                    <a:pt x="649" y="736"/>
                    <a:pt x="654" y="720"/>
                    <a:pt x="659" y="707"/>
                  </a:cubicBezTo>
                  <a:cubicBezTo>
                    <a:pt x="662" y="696"/>
                    <a:pt x="665" y="689"/>
                    <a:pt x="677" y="677"/>
                  </a:cubicBezTo>
                  <a:cubicBezTo>
                    <a:pt x="689" y="665"/>
                    <a:pt x="696" y="662"/>
                    <a:pt x="707" y="659"/>
                  </a:cubicBezTo>
                  <a:cubicBezTo>
                    <a:pt x="720" y="654"/>
                    <a:pt x="736" y="649"/>
                    <a:pt x="755" y="630"/>
                  </a:cubicBezTo>
                  <a:cubicBezTo>
                    <a:pt x="775" y="611"/>
                    <a:pt x="780" y="595"/>
                    <a:pt x="784" y="582"/>
                  </a:cubicBezTo>
                  <a:cubicBezTo>
                    <a:pt x="787" y="571"/>
                    <a:pt x="790" y="563"/>
                    <a:pt x="802" y="551"/>
                  </a:cubicBezTo>
                  <a:cubicBezTo>
                    <a:pt x="810" y="543"/>
                    <a:pt x="810" y="529"/>
                    <a:pt x="802" y="521"/>
                  </a:cubicBezTo>
                  <a:cubicBezTo>
                    <a:pt x="793" y="513"/>
                    <a:pt x="780" y="513"/>
                    <a:pt x="772" y="521"/>
                  </a:cubicBezTo>
                  <a:cubicBezTo>
                    <a:pt x="766" y="527"/>
                    <a:pt x="761" y="532"/>
                    <a:pt x="758" y="537"/>
                  </a:cubicBezTo>
                  <a:cubicBezTo>
                    <a:pt x="712" y="503"/>
                    <a:pt x="655" y="490"/>
                    <a:pt x="604" y="504"/>
                  </a:cubicBezTo>
                  <a:lnTo>
                    <a:pt x="510" y="404"/>
                  </a:lnTo>
                  <a:cubicBezTo>
                    <a:pt x="574" y="361"/>
                    <a:pt x="648" y="338"/>
                    <a:pt x="726" y="338"/>
                  </a:cubicBezTo>
                  <a:cubicBezTo>
                    <a:pt x="941" y="338"/>
                    <a:pt x="1115" y="512"/>
                    <a:pt x="1115" y="726"/>
                  </a:cubicBezTo>
                  <a:cubicBezTo>
                    <a:pt x="1115" y="940"/>
                    <a:pt x="941" y="1115"/>
                    <a:pt x="726" y="1115"/>
                  </a:cubicBezTo>
                  <a:cubicBezTo>
                    <a:pt x="512" y="1115"/>
                    <a:pt x="338" y="940"/>
                    <a:pt x="338" y="726"/>
                  </a:cubicBezTo>
                  <a:cubicBezTo>
                    <a:pt x="338" y="648"/>
                    <a:pt x="361" y="574"/>
                    <a:pt x="404" y="510"/>
                  </a:cubicBezTo>
                  <a:lnTo>
                    <a:pt x="504" y="604"/>
                  </a:lnTo>
                  <a:cubicBezTo>
                    <a:pt x="490" y="655"/>
                    <a:pt x="503" y="712"/>
                    <a:pt x="538" y="758"/>
                  </a:cubicBezTo>
                  <a:moveTo>
                    <a:pt x="56" y="120"/>
                  </a:moveTo>
                  <a:cubicBezTo>
                    <a:pt x="48" y="112"/>
                    <a:pt x="43" y="100"/>
                    <a:pt x="42" y="88"/>
                  </a:cubicBezTo>
                  <a:cubicBezTo>
                    <a:pt x="42" y="76"/>
                    <a:pt x="47" y="64"/>
                    <a:pt x="56" y="55"/>
                  </a:cubicBezTo>
                  <a:cubicBezTo>
                    <a:pt x="64" y="47"/>
                    <a:pt x="76" y="42"/>
                    <a:pt x="88" y="42"/>
                  </a:cubicBezTo>
                  <a:cubicBezTo>
                    <a:pt x="101" y="42"/>
                    <a:pt x="112" y="47"/>
                    <a:pt x="120" y="56"/>
                  </a:cubicBezTo>
                  <a:lnTo>
                    <a:pt x="583" y="543"/>
                  </a:lnTo>
                  <a:cubicBezTo>
                    <a:pt x="589" y="549"/>
                    <a:pt x="598" y="551"/>
                    <a:pt x="606" y="548"/>
                  </a:cubicBezTo>
                  <a:cubicBezTo>
                    <a:pt x="648" y="532"/>
                    <a:pt x="701" y="544"/>
                    <a:pt x="740" y="578"/>
                  </a:cubicBezTo>
                  <a:cubicBezTo>
                    <a:pt x="737" y="585"/>
                    <a:pt x="734" y="591"/>
                    <a:pt x="725" y="600"/>
                  </a:cubicBezTo>
                  <a:cubicBezTo>
                    <a:pt x="713" y="612"/>
                    <a:pt x="705" y="614"/>
                    <a:pt x="694" y="618"/>
                  </a:cubicBezTo>
                  <a:cubicBezTo>
                    <a:pt x="682" y="622"/>
                    <a:pt x="666" y="627"/>
                    <a:pt x="646" y="646"/>
                  </a:cubicBezTo>
                  <a:cubicBezTo>
                    <a:pt x="627" y="666"/>
                    <a:pt x="622" y="682"/>
                    <a:pt x="618" y="694"/>
                  </a:cubicBezTo>
                  <a:cubicBezTo>
                    <a:pt x="614" y="705"/>
                    <a:pt x="612" y="713"/>
                    <a:pt x="600" y="725"/>
                  </a:cubicBezTo>
                  <a:cubicBezTo>
                    <a:pt x="591" y="734"/>
                    <a:pt x="585" y="737"/>
                    <a:pt x="578" y="740"/>
                  </a:cubicBezTo>
                  <a:cubicBezTo>
                    <a:pt x="544" y="700"/>
                    <a:pt x="532" y="648"/>
                    <a:pt x="548" y="605"/>
                  </a:cubicBezTo>
                  <a:cubicBezTo>
                    <a:pt x="551" y="597"/>
                    <a:pt x="549" y="588"/>
                    <a:pt x="543" y="582"/>
                  </a:cubicBezTo>
                  <a:lnTo>
                    <a:pt x="56" y="120"/>
                  </a:lnTo>
                  <a:moveTo>
                    <a:pt x="726" y="136"/>
                  </a:moveTo>
                  <a:cubicBezTo>
                    <a:pt x="596" y="136"/>
                    <a:pt x="473" y="178"/>
                    <a:pt x="369" y="256"/>
                  </a:cubicBezTo>
                  <a:lnTo>
                    <a:pt x="151" y="27"/>
                  </a:lnTo>
                  <a:cubicBezTo>
                    <a:pt x="135" y="10"/>
                    <a:pt x="113" y="0"/>
                    <a:pt x="89" y="0"/>
                  </a:cubicBezTo>
                  <a:cubicBezTo>
                    <a:pt x="65" y="-1"/>
                    <a:pt x="43" y="8"/>
                    <a:pt x="25" y="25"/>
                  </a:cubicBezTo>
                  <a:cubicBezTo>
                    <a:pt x="9" y="42"/>
                    <a:pt x="-1" y="65"/>
                    <a:pt x="0" y="89"/>
                  </a:cubicBezTo>
                  <a:cubicBezTo>
                    <a:pt x="0" y="113"/>
                    <a:pt x="10" y="135"/>
                    <a:pt x="27" y="151"/>
                  </a:cubicBezTo>
                  <a:lnTo>
                    <a:pt x="257" y="369"/>
                  </a:lnTo>
                  <a:cubicBezTo>
                    <a:pt x="178" y="472"/>
                    <a:pt x="136" y="596"/>
                    <a:pt x="136" y="726"/>
                  </a:cubicBezTo>
                  <a:cubicBezTo>
                    <a:pt x="136" y="1052"/>
                    <a:pt x="401" y="1317"/>
                    <a:pt x="726" y="1317"/>
                  </a:cubicBezTo>
                  <a:cubicBezTo>
                    <a:pt x="1052" y="1317"/>
                    <a:pt x="1317" y="1052"/>
                    <a:pt x="1317" y="726"/>
                  </a:cubicBezTo>
                  <a:cubicBezTo>
                    <a:pt x="1317" y="401"/>
                    <a:pt x="1052" y="136"/>
                    <a:pt x="726" y="13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 name="Google Shape;269;p30"/>
            <p:cNvSpPr/>
            <p:nvPr/>
          </p:nvSpPr>
          <p:spPr>
            <a:xfrm>
              <a:off x="6266490" y="2061380"/>
              <a:ext cx="95760" cy="47880"/>
            </a:xfrm>
            <a:custGeom>
              <a:avLst/>
              <a:gdLst/>
              <a:ahLst/>
              <a:cxnLst/>
              <a:rect l="l" t="t" r="r" b="b"/>
              <a:pathLst>
                <a:path w="266" h="133" extrusionOk="0">
                  <a:moveTo>
                    <a:pt x="7" y="36"/>
                  </a:moveTo>
                  <a:cubicBezTo>
                    <a:pt x="71" y="99"/>
                    <a:pt x="155" y="133"/>
                    <a:pt x="244" y="133"/>
                  </a:cubicBezTo>
                  <a:cubicBezTo>
                    <a:pt x="256" y="133"/>
                    <a:pt x="266" y="124"/>
                    <a:pt x="266" y="112"/>
                  </a:cubicBezTo>
                  <a:cubicBezTo>
                    <a:pt x="266" y="100"/>
                    <a:pt x="256" y="91"/>
                    <a:pt x="244" y="91"/>
                  </a:cubicBezTo>
                  <a:cubicBezTo>
                    <a:pt x="166" y="91"/>
                    <a:pt x="92" y="60"/>
                    <a:pt x="37" y="6"/>
                  </a:cubicBezTo>
                  <a:cubicBezTo>
                    <a:pt x="28" y="-2"/>
                    <a:pt x="15" y="-2"/>
                    <a:pt x="6" y="6"/>
                  </a:cubicBezTo>
                  <a:cubicBezTo>
                    <a:pt x="-2" y="14"/>
                    <a:pt x="-2" y="28"/>
                    <a:pt x="7" y="36"/>
                  </a:cubicBezTo>
                  <a:close/>
                </a:path>
              </a:pathLst>
            </a:custGeom>
            <a:solidFill>
              <a:schemeClr val="lt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0" name="Google Shape;270;p30"/>
            <p:cNvSpPr/>
            <p:nvPr/>
          </p:nvSpPr>
          <p:spPr>
            <a:xfrm>
              <a:off x="6346770" y="1864460"/>
              <a:ext cx="129960" cy="130320"/>
            </a:xfrm>
            <a:custGeom>
              <a:avLst/>
              <a:gdLst/>
              <a:ahLst/>
              <a:cxnLst/>
              <a:rect l="l" t="t" r="r" b="b"/>
              <a:pathLst>
                <a:path w="361" h="362" extrusionOk="0">
                  <a:moveTo>
                    <a:pt x="319" y="340"/>
                  </a:moveTo>
                  <a:cubicBezTo>
                    <a:pt x="319" y="352"/>
                    <a:pt x="328" y="362"/>
                    <a:pt x="340" y="362"/>
                  </a:cubicBezTo>
                  <a:cubicBezTo>
                    <a:pt x="352" y="362"/>
                    <a:pt x="361" y="352"/>
                    <a:pt x="361" y="340"/>
                  </a:cubicBezTo>
                  <a:cubicBezTo>
                    <a:pt x="361" y="153"/>
                    <a:pt x="209" y="0"/>
                    <a:pt x="21" y="0"/>
                  </a:cubicBezTo>
                  <a:cubicBezTo>
                    <a:pt x="10" y="0"/>
                    <a:pt x="0" y="10"/>
                    <a:pt x="0" y="22"/>
                  </a:cubicBezTo>
                  <a:cubicBezTo>
                    <a:pt x="0" y="34"/>
                    <a:pt x="10" y="43"/>
                    <a:pt x="21" y="43"/>
                  </a:cubicBezTo>
                  <a:cubicBezTo>
                    <a:pt x="185" y="43"/>
                    <a:pt x="319" y="176"/>
                    <a:pt x="319" y="34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1" name="Google Shape;271;p30"/>
            <p:cNvSpPr/>
            <p:nvPr/>
          </p:nvSpPr>
          <p:spPr>
            <a:xfrm>
              <a:off x="6387810" y="1946540"/>
              <a:ext cx="56160" cy="119160"/>
            </a:xfrm>
            <a:custGeom>
              <a:avLst/>
              <a:gdLst/>
              <a:ahLst/>
              <a:cxnLst/>
              <a:rect l="l" t="t" r="r" b="b"/>
              <a:pathLst>
                <a:path w="156" h="331" extrusionOk="0">
                  <a:moveTo>
                    <a:pt x="108" y="2"/>
                  </a:moveTo>
                  <a:cubicBezTo>
                    <a:pt x="97" y="6"/>
                    <a:pt x="92" y="19"/>
                    <a:pt x="97" y="30"/>
                  </a:cubicBezTo>
                  <a:cubicBezTo>
                    <a:pt x="108" y="56"/>
                    <a:pt x="114" y="84"/>
                    <a:pt x="114" y="112"/>
                  </a:cubicBezTo>
                  <a:cubicBezTo>
                    <a:pt x="114" y="133"/>
                    <a:pt x="111" y="154"/>
                    <a:pt x="104" y="174"/>
                  </a:cubicBezTo>
                  <a:cubicBezTo>
                    <a:pt x="89" y="224"/>
                    <a:pt x="56" y="265"/>
                    <a:pt x="11" y="291"/>
                  </a:cubicBezTo>
                  <a:cubicBezTo>
                    <a:pt x="0" y="297"/>
                    <a:pt x="-3" y="310"/>
                    <a:pt x="3" y="320"/>
                  </a:cubicBezTo>
                  <a:cubicBezTo>
                    <a:pt x="7" y="327"/>
                    <a:pt x="14" y="331"/>
                    <a:pt x="21" y="331"/>
                  </a:cubicBezTo>
                  <a:cubicBezTo>
                    <a:pt x="25" y="331"/>
                    <a:pt x="29" y="330"/>
                    <a:pt x="32" y="328"/>
                  </a:cubicBezTo>
                  <a:cubicBezTo>
                    <a:pt x="86" y="297"/>
                    <a:pt x="126" y="247"/>
                    <a:pt x="145" y="187"/>
                  </a:cubicBezTo>
                  <a:cubicBezTo>
                    <a:pt x="153" y="163"/>
                    <a:pt x="156" y="138"/>
                    <a:pt x="156" y="112"/>
                  </a:cubicBezTo>
                  <a:cubicBezTo>
                    <a:pt x="156" y="78"/>
                    <a:pt x="149" y="44"/>
                    <a:pt x="136" y="13"/>
                  </a:cubicBezTo>
                  <a:cubicBezTo>
                    <a:pt x="131" y="2"/>
                    <a:pt x="118" y="-3"/>
                    <a:pt x="108" y="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 name="TextBox 1">
            <a:extLst>
              <a:ext uri="{FF2B5EF4-FFF2-40B4-BE49-F238E27FC236}">
                <a16:creationId xmlns:a16="http://schemas.microsoft.com/office/drawing/2014/main" id="{A04E4817-DF86-A0C2-5C90-CF2518D584FF}"/>
              </a:ext>
            </a:extLst>
          </p:cNvPr>
          <p:cNvSpPr txBox="1"/>
          <p:nvPr/>
        </p:nvSpPr>
        <p:spPr>
          <a:xfrm>
            <a:off x="-1634490" y="2537460"/>
            <a:ext cx="184731" cy="307777"/>
          </a:xfrm>
          <a:prstGeom prst="rect">
            <a:avLst/>
          </a:prstGeom>
          <a:noFill/>
        </p:spPr>
        <p:txBody>
          <a:bodyPr wrap="none" rtlCol="0">
            <a:spAutoFit/>
          </a:bodyPr>
          <a:lstStyle/>
          <a:p>
            <a:endParaRPr lang="en-US" dirty="0"/>
          </a:p>
        </p:txBody>
      </p:sp>
      <p:sp>
        <p:nvSpPr>
          <p:cNvPr id="4" name="Google Shape;261;p30">
            <a:extLst>
              <a:ext uri="{FF2B5EF4-FFF2-40B4-BE49-F238E27FC236}">
                <a16:creationId xmlns:a16="http://schemas.microsoft.com/office/drawing/2014/main" id="{DBB554FD-BE39-434C-3745-24E6798D0449}"/>
              </a:ext>
            </a:extLst>
          </p:cNvPr>
          <p:cNvSpPr txBox="1">
            <a:spLocks noGrp="1"/>
          </p:cNvSpPr>
          <p:nvPr>
            <p:ph type="title"/>
          </p:nvPr>
        </p:nvSpPr>
        <p:spPr>
          <a:xfrm>
            <a:off x="522055" y="435071"/>
            <a:ext cx="4907195" cy="6003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Drawbacks of this Method</a:t>
            </a:r>
            <a:endParaRPr dirty="0"/>
          </a:p>
        </p:txBody>
      </p:sp>
      <p:sp>
        <p:nvSpPr>
          <p:cNvPr id="3" name="TextBox 2">
            <a:extLst>
              <a:ext uri="{FF2B5EF4-FFF2-40B4-BE49-F238E27FC236}">
                <a16:creationId xmlns:a16="http://schemas.microsoft.com/office/drawing/2014/main" id="{DFEDF1D9-ECE1-E4E8-C9EB-F7F32E5C3382}"/>
              </a:ext>
            </a:extLst>
          </p:cNvPr>
          <p:cNvSpPr txBox="1"/>
          <p:nvPr/>
        </p:nvSpPr>
        <p:spPr>
          <a:xfrm>
            <a:off x="630936" y="1035401"/>
            <a:ext cx="7315200" cy="4201150"/>
          </a:xfrm>
          <a:prstGeom prst="rect">
            <a:avLst/>
          </a:prstGeom>
          <a:noFill/>
        </p:spPr>
        <p:txBody>
          <a:bodyPr wrap="square" rtlCol="0">
            <a:spAutoFit/>
          </a:bodyPr>
          <a:lstStyle/>
          <a:p>
            <a:pPr algn="l">
              <a:buFont typeface="+mj-lt"/>
              <a:buAutoNum type="arabicPeriod"/>
            </a:pPr>
            <a:r>
              <a:rPr lang="en-IN" sz="1600" b="1" dirty="0">
                <a:solidFill>
                  <a:schemeClr val="tx1">
                    <a:lumMod val="50000"/>
                  </a:schemeClr>
                </a:solidFill>
                <a:effectLst/>
                <a:latin typeface="Avenir Light" panose="020B0402020203020204" pitchFamily="34" charset="77"/>
              </a:rPr>
              <a:t> Computational Cost:</a:t>
            </a:r>
          </a:p>
          <a:p>
            <a:pPr marL="742950" lvl="1" indent="-285750" algn="l">
              <a:buFont typeface="Arial" panose="020B0604020202020204" pitchFamily="34" charset="0"/>
              <a:buChar char="•"/>
            </a:pPr>
            <a:r>
              <a:rPr lang="en-IN" sz="1300" b="1" dirty="0">
                <a:solidFill>
                  <a:schemeClr val="tx1">
                    <a:lumMod val="50000"/>
                  </a:schemeClr>
                </a:solidFill>
                <a:effectLst/>
                <a:latin typeface="Avenir Light" panose="020B0402020203020204" pitchFamily="34" charset="77"/>
              </a:rPr>
              <a:t>Monte Carlo Simulation: </a:t>
            </a:r>
            <a:r>
              <a:rPr lang="en-IN" sz="1300" dirty="0">
                <a:solidFill>
                  <a:schemeClr val="tx1">
                    <a:lumMod val="50000"/>
                  </a:schemeClr>
                </a:solidFill>
                <a:effectLst/>
                <a:latin typeface="Avenir Light" panose="020B0402020203020204" pitchFamily="34" charset="77"/>
              </a:rPr>
              <a:t>Requires a large number of simulations (often in the thousands or millions) to achieve accurate results. This leads to high computational costs and long processing times, especially when dealing with complex models or large datasets.</a:t>
            </a:r>
          </a:p>
          <a:p>
            <a:pPr marL="457200" lvl="1" algn="l"/>
            <a:endParaRPr lang="en-IN" sz="1300" dirty="0">
              <a:solidFill>
                <a:schemeClr val="tx1">
                  <a:lumMod val="50000"/>
                </a:schemeClr>
              </a:solidFill>
              <a:effectLst/>
              <a:latin typeface="Avenir Light" panose="020B0402020203020204" pitchFamily="34" charset="77"/>
            </a:endParaRPr>
          </a:p>
          <a:p>
            <a:pPr marL="742950" lvl="1" indent="-285750" algn="l">
              <a:buFont typeface="Arial" panose="020B0604020202020204" pitchFamily="34" charset="0"/>
              <a:buChar char="•"/>
            </a:pPr>
            <a:r>
              <a:rPr lang="en-IN" sz="1300" b="1" dirty="0">
                <a:solidFill>
                  <a:schemeClr val="tx1">
                    <a:lumMod val="50000"/>
                  </a:schemeClr>
                </a:solidFill>
                <a:effectLst/>
                <a:latin typeface="Avenir Light" panose="020B0402020203020204" pitchFamily="34" charset="77"/>
              </a:rPr>
              <a:t>Quantum Amplitude Estimation: </a:t>
            </a:r>
            <a:r>
              <a:rPr lang="en-IN" sz="1300" dirty="0">
                <a:solidFill>
                  <a:schemeClr val="tx1">
                    <a:lumMod val="50000"/>
                  </a:schemeClr>
                </a:solidFill>
                <a:effectLst/>
                <a:latin typeface="Avenir Light" panose="020B0402020203020204" pitchFamily="34" charset="77"/>
              </a:rPr>
              <a:t>QAE leverages quantum computing principles to achieve a quadratic speedup over classical Monte Carlo methods. This means it can reach the same level of accuracy with significantly fewer simulations, reducing computational costs and time.</a:t>
            </a:r>
          </a:p>
          <a:p>
            <a:pPr marL="742950" lvl="1" indent="-285750" algn="l">
              <a:buFont typeface="Arial" panose="020B0604020202020204" pitchFamily="34" charset="0"/>
              <a:buChar char="•"/>
            </a:pPr>
            <a:endParaRPr lang="en-IN" sz="1300" dirty="0">
              <a:solidFill>
                <a:schemeClr val="tx1">
                  <a:lumMod val="50000"/>
                </a:schemeClr>
              </a:solidFill>
              <a:effectLst/>
              <a:latin typeface="Avenir Light" panose="020B0402020203020204" pitchFamily="34" charset="77"/>
            </a:endParaRPr>
          </a:p>
          <a:p>
            <a:pPr algn="l">
              <a:buFont typeface="+mj-lt"/>
              <a:buAutoNum type="arabicPeriod"/>
            </a:pPr>
            <a:r>
              <a:rPr lang="en-IN" sz="1600" b="1" dirty="0">
                <a:solidFill>
                  <a:schemeClr val="tx1">
                    <a:lumMod val="50000"/>
                  </a:schemeClr>
                </a:solidFill>
                <a:effectLst/>
                <a:latin typeface="Avenir Light" panose="020B0402020203020204" pitchFamily="34" charset="77"/>
              </a:rPr>
              <a:t> Accuracy and Convergence:</a:t>
            </a:r>
          </a:p>
          <a:p>
            <a:pPr marL="742950" lvl="1" indent="-285750" algn="l">
              <a:buFont typeface="Arial" panose="020B0604020202020204" pitchFamily="34" charset="0"/>
              <a:buChar char="•"/>
            </a:pPr>
            <a:r>
              <a:rPr lang="en-IN" sz="1300" b="1" dirty="0">
                <a:solidFill>
                  <a:schemeClr val="tx1">
                    <a:lumMod val="50000"/>
                  </a:schemeClr>
                </a:solidFill>
                <a:effectLst/>
                <a:latin typeface="Avenir Light" panose="020B0402020203020204" pitchFamily="34" charset="77"/>
              </a:rPr>
              <a:t>Monte Carlo Simulation: </a:t>
            </a:r>
            <a:r>
              <a:rPr lang="en-IN" sz="1300" dirty="0">
                <a:solidFill>
                  <a:schemeClr val="tx1">
                    <a:lumMod val="50000"/>
                  </a:schemeClr>
                </a:solidFill>
                <a:effectLst/>
                <a:latin typeface="Avenir Light" panose="020B0402020203020204" pitchFamily="34" charset="77"/>
              </a:rPr>
              <a:t>The accuracy of the results depends on the number of simulations. For rare events or extreme quantiles, a very high number of simulations may be needed to get reliable estimates, which can be impractical.</a:t>
            </a:r>
          </a:p>
          <a:p>
            <a:pPr marL="742950" lvl="1" indent="-285750" algn="l">
              <a:buFont typeface="Arial" panose="020B0604020202020204" pitchFamily="34" charset="0"/>
              <a:buChar char="•"/>
            </a:pPr>
            <a:endParaRPr lang="en-IN" sz="1300" dirty="0">
              <a:solidFill>
                <a:schemeClr val="tx1">
                  <a:lumMod val="50000"/>
                </a:schemeClr>
              </a:solidFill>
              <a:effectLst/>
              <a:latin typeface="Avenir Light" panose="020B0402020203020204" pitchFamily="34" charset="77"/>
            </a:endParaRPr>
          </a:p>
          <a:p>
            <a:pPr marL="742950" lvl="1" indent="-285750" algn="l">
              <a:buFont typeface="Arial" panose="020B0604020202020204" pitchFamily="34" charset="0"/>
              <a:buChar char="•"/>
            </a:pPr>
            <a:r>
              <a:rPr lang="en-IN" sz="1300" b="1" dirty="0">
                <a:solidFill>
                  <a:schemeClr val="tx1">
                    <a:lumMod val="50000"/>
                  </a:schemeClr>
                </a:solidFill>
                <a:effectLst/>
                <a:latin typeface="Avenir Light" panose="020B0402020203020204" pitchFamily="34" charset="77"/>
              </a:rPr>
              <a:t>Quantum Amplitude Estimation: </a:t>
            </a:r>
            <a:r>
              <a:rPr lang="en-IN" sz="1300" dirty="0">
                <a:solidFill>
                  <a:schemeClr val="tx1">
                    <a:lumMod val="50000"/>
                  </a:schemeClr>
                </a:solidFill>
                <a:effectLst/>
                <a:latin typeface="Avenir Light" panose="020B0402020203020204" pitchFamily="34" charset="77"/>
              </a:rPr>
              <a:t>Provides more precise estimates with fewer iterations, enhancing the accuracy of the simulation outcomes, particularly for rare events.</a:t>
            </a:r>
          </a:p>
          <a:p>
            <a:endParaRPr lang="en-US" dirty="0">
              <a:solidFill>
                <a:schemeClr val="tx1">
                  <a:lumMod val="50000"/>
                </a:schemeClr>
              </a:solidFill>
              <a:latin typeface="Avenir Light" panose="020B0402020203020204" pitchFamily="34" charset="77"/>
            </a:endParaRPr>
          </a:p>
        </p:txBody>
      </p:sp>
    </p:spTree>
    <p:extLst>
      <p:ext uri="{BB962C8B-B14F-4D97-AF65-F5344CB8AC3E}">
        <p14:creationId xmlns:p14="http://schemas.microsoft.com/office/powerpoint/2010/main" val="2271167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pSp>
        <p:nvGrpSpPr>
          <p:cNvPr id="267" name="Google Shape;267;p30"/>
          <p:cNvGrpSpPr/>
          <p:nvPr/>
        </p:nvGrpSpPr>
        <p:grpSpPr>
          <a:xfrm>
            <a:off x="5597883" y="1466212"/>
            <a:ext cx="474120" cy="474120"/>
            <a:chOff x="6092970" y="1725500"/>
            <a:chExt cx="474120" cy="474120"/>
          </a:xfrm>
        </p:grpSpPr>
        <p:sp>
          <p:nvSpPr>
            <p:cNvPr id="268" name="Google Shape;268;p30"/>
            <p:cNvSpPr/>
            <p:nvPr/>
          </p:nvSpPr>
          <p:spPr>
            <a:xfrm>
              <a:off x="6092970" y="1725500"/>
              <a:ext cx="474120" cy="474120"/>
            </a:xfrm>
            <a:custGeom>
              <a:avLst/>
              <a:gdLst/>
              <a:ahLst/>
              <a:cxnLst/>
              <a:rect l="l" t="t" r="r" b="b"/>
              <a:pathLst>
                <a:path w="1317" h="1317" extrusionOk="0">
                  <a:moveTo>
                    <a:pt x="726" y="1274"/>
                  </a:moveTo>
                  <a:cubicBezTo>
                    <a:pt x="425" y="1274"/>
                    <a:pt x="179" y="1028"/>
                    <a:pt x="179" y="726"/>
                  </a:cubicBezTo>
                  <a:cubicBezTo>
                    <a:pt x="179" y="607"/>
                    <a:pt x="216" y="494"/>
                    <a:pt x="288" y="399"/>
                  </a:cubicBezTo>
                  <a:lnTo>
                    <a:pt x="373" y="480"/>
                  </a:lnTo>
                  <a:cubicBezTo>
                    <a:pt x="322" y="552"/>
                    <a:pt x="296" y="637"/>
                    <a:pt x="296" y="726"/>
                  </a:cubicBezTo>
                  <a:cubicBezTo>
                    <a:pt x="296" y="964"/>
                    <a:pt x="489" y="1157"/>
                    <a:pt x="726" y="1157"/>
                  </a:cubicBezTo>
                  <a:cubicBezTo>
                    <a:pt x="964" y="1157"/>
                    <a:pt x="1157" y="964"/>
                    <a:pt x="1157" y="726"/>
                  </a:cubicBezTo>
                  <a:cubicBezTo>
                    <a:pt x="1157" y="489"/>
                    <a:pt x="964" y="295"/>
                    <a:pt x="726" y="295"/>
                  </a:cubicBezTo>
                  <a:cubicBezTo>
                    <a:pt x="637" y="295"/>
                    <a:pt x="552" y="322"/>
                    <a:pt x="480" y="373"/>
                  </a:cubicBezTo>
                  <a:lnTo>
                    <a:pt x="399" y="288"/>
                  </a:lnTo>
                  <a:cubicBezTo>
                    <a:pt x="494" y="216"/>
                    <a:pt x="607" y="179"/>
                    <a:pt x="726" y="179"/>
                  </a:cubicBezTo>
                  <a:cubicBezTo>
                    <a:pt x="1028" y="179"/>
                    <a:pt x="1274" y="424"/>
                    <a:pt x="1274" y="726"/>
                  </a:cubicBezTo>
                  <a:cubicBezTo>
                    <a:pt x="1274" y="1028"/>
                    <a:pt x="1028" y="1274"/>
                    <a:pt x="726" y="1274"/>
                  </a:cubicBezTo>
                  <a:moveTo>
                    <a:pt x="538" y="758"/>
                  </a:moveTo>
                  <a:cubicBezTo>
                    <a:pt x="532" y="761"/>
                    <a:pt x="527" y="766"/>
                    <a:pt x="521" y="772"/>
                  </a:cubicBezTo>
                  <a:cubicBezTo>
                    <a:pt x="513" y="780"/>
                    <a:pt x="513" y="793"/>
                    <a:pt x="521" y="802"/>
                  </a:cubicBezTo>
                  <a:cubicBezTo>
                    <a:pt x="525" y="806"/>
                    <a:pt x="531" y="808"/>
                    <a:pt x="536" y="808"/>
                  </a:cubicBezTo>
                  <a:cubicBezTo>
                    <a:pt x="542" y="808"/>
                    <a:pt x="547" y="806"/>
                    <a:pt x="552" y="802"/>
                  </a:cubicBezTo>
                  <a:cubicBezTo>
                    <a:pt x="563" y="790"/>
                    <a:pt x="571" y="787"/>
                    <a:pt x="582" y="784"/>
                  </a:cubicBezTo>
                  <a:cubicBezTo>
                    <a:pt x="595" y="780"/>
                    <a:pt x="611" y="775"/>
                    <a:pt x="630" y="755"/>
                  </a:cubicBezTo>
                  <a:cubicBezTo>
                    <a:pt x="649" y="736"/>
                    <a:pt x="654" y="720"/>
                    <a:pt x="659" y="707"/>
                  </a:cubicBezTo>
                  <a:cubicBezTo>
                    <a:pt x="662" y="696"/>
                    <a:pt x="665" y="689"/>
                    <a:pt x="677" y="677"/>
                  </a:cubicBezTo>
                  <a:cubicBezTo>
                    <a:pt x="689" y="665"/>
                    <a:pt x="696" y="662"/>
                    <a:pt x="707" y="659"/>
                  </a:cubicBezTo>
                  <a:cubicBezTo>
                    <a:pt x="720" y="654"/>
                    <a:pt x="736" y="649"/>
                    <a:pt x="755" y="630"/>
                  </a:cubicBezTo>
                  <a:cubicBezTo>
                    <a:pt x="775" y="611"/>
                    <a:pt x="780" y="595"/>
                    <a:pt x="784" y="582"/>
                  </a:cubicBezTo>
                  <a:cubicBezTo>
                    <a:pt x="787" y="571"/>
                    <a:pt x="790" y="563"/>
                    <a:pt x="802" y="551"/>
                  </a:cubicBezTo>
                  <a:cubicBezTo>
                    <a:pt x="810" y="543"/>
                    <a:pt x="810" y="529"/>
                    <a:pt x="802" y="521"/>
                  </a:cubicBezTo>
                  <a:cubicBezTo>
                    <a:pt x="793" y="513"/>
                    <a:pt x="780" y="513"/>
                    <a:pt x="772" y="521"/>
                  </a:cubicBezTo>
                  <a:cubicBezTo>
                    <a:pt x="766" y="527"/>
                    <a:pt x="761" y="532"/>
                    <a:pt x="758" y="537"/>
                  </a:cubicBezTo>
                  <a:cubicBezTo>
                    <a:pt x="712" y="503"/>
                    <a:pt x="655" y="490"/>
                    <a:pt x="604" y="504"/>
                  </a:cubicBezTo>
                  <a:lnTo>
                    <a:pt x="510" y="404"/>
                  </a:lnTo>
                  <a:cubicBezTo>
                    <a:pt x="574" y="361"/>
                    <a:pt x="648" y="338"/>
                    <a:pt x="726" y="338"/>
                  </a:cubicBezTo>
                  <a:cubicBezTo>
                    <a:pt x="941" y="338"/>
                    <a:pt x="1115" y="512"/>
                    <a:pt x="1115" y="726"/>
                  </a:cubicBezTo>
                  <a:cubicBezTo>
                    <a:pt x="1115" y="940"/>
                    <a:pt x="941" y="1115"/>
                    <a:pt x="726" y="1115"/>
                  </a:cubicBezTo>
                  <a:cubicBezTo>
                    <a:pt x="512" y="1115"/>
                    <a:pt x="338" y="940"/>
                    <a:pt x="338" y="726"/>
                  </a:cubicBezTo>
                  <a:cubicBezTo>
                    <a:pt x="338" y="648"/>
                    <a:pt x="361" y="574"/>
                    <a:pt x="404" y="510"/>
                  </a:cubicBezTo>
                  <a:lnTo>
                    <a:pt x="504" y="604"/>
                  </a:lnTo>
                  <a:cubicBezTo>
                    <a:pt x="490" y="655"/>
                    <a:pt x="503" y="712"/>
                    <a:pt x="538" y="758"/>
                  </a:cubicBezTo>
                  <a:moveTo>
                    <a:pt x="56" y="120"/>
                  </a:moveTo>
                  <a:cubicBezTo>
                    <a:pt x="48" y="112"/>
                    <a:pt x="43" y="100"/>
                    <a:pt x="42" y="88"/>
                  </a:cubicBezTo>
                  <a:cubicBezTo>
                    <a:pt x="42" y="76"/>
                    <a:pt x="47" y="64"/>
                    <a:pt x="56" y="55"/>
                  </a:cubicBezTo>
                  <a:cubicBezTo>
                    <a:pt x="64" y="47"/>
                    <a:pt x="76" y="42"/>
                    <a:pt x="88" y="42"/>
                  </a:cubicBezTo>
                  <a:cubicBezTo>
                    <a:pt x="101" y="42"/>
                    <a:pt x="112" y="47"/>
                    <a:pt x="120" y="56"/>
                  </a:cubicBezTo>
                  <a:lnTo>
                    <a:pt x="583" y="543"/>
                  </a:lnTo>
                  <a:cubicBezTo>
                    <a:pt x="589" y="549"/>
                    <a:pt x="598" y="551"/>
                    <a:pt x="606" y="548"/>
                  </a:cubicBezTo>
                  <a:cubicBezTo>
                    <a:pt x="648" y="532"/>
                    <a:pt x="701" y="544"/>
                    <a:pt x="740" y="578"/>
                  </a:cubicBezTo>
                  <a:cubicBezTo>
                    <a:pt x="737" y="585"/>
                    <a:pt x="734" y="591"/>
                    <a:pt x="725" y="600"/>
                  </a:cubicBezTo>
                  <a:cubicBezTo>
                    <a:pt x="713" y="612"/>
                    <a:pt x="705" y="614"/>
                    <a:pt x="694" y="618"/>
                  </a:cubicBezTo>
                  <a:cubicBezTo>
                    <a:pt x="682" y="622"/>
                    <a:pt x="666" y="627"/>
                    <a:pt x="646" y="646"/>
                  </a:cubicBezTo>
                  <a:cubicBezTo>
                    <a:pt x="627" y="666"/>
                    <a:pt x="622" y="682"/>
                    <a:pt x="618" y="694"/>
                  </a:cubicBezTo>
                  <a:cubicBezTo>
                    <a:pt x="614" y="705"/>
                    <a:pt x="612" y="713"/>
                    <a:pt x="600" y="725"/>
                  </a:cubicBezTo>
                  <a:cubicBezTo>
                    <a:pt x="591" y="734"/>
                    <a:pt x="585" y="737"/>
                    <a:pt x="578" y="740"/>
                  </a:cubicBezTo>
                  <a:cubicBezTo>
                    <a:pt x="544" y="700"/>
                    <a:pt x="532" y="648"/>
                    <a:pt x="548" y="605"/>
                  </a:cubicBezTo>
                  <a:cubicBezTo>
                    <a:pt x="551" y="597"/>
                    <a:pt x="549" y="588"/>
                    <a:pt x="543" y="582"/>
                  </a:cubicBezTo>
                  <a:lnTo>
                    <a:pt x="56" y="120"/>
                  </a:lnTo>
                  <a:moveTo>
                    <a:pt x="726" y="136"/>
                  </a:moveTo>
                  <a:cubicBezTo>
                    <a:pt x="596" y="136"/>
                    <a:pt x="473" y="178"/>
                    <a:pt x="369" y="256"/>
                  </a:cubicBezTo>
                  <a:lnTo>
                    <a:pt x="151" y="27"/>
                  </a:lnTo>
                  <a:cubicBezTo>
                    <a:pt x="135" y="10"/>
                    <a:pt x="113" y="0"/>
                    <a:pt x="89" y="0"/>
                  </a:cubicBezTo>
                  <a:cubicBezTo>
                    <a:pt x="65" y="-1"/>
                    <a:pt x="43" y="8"/>
                    <a:pt x="25" y="25"/>
                  </a:cubicBezTo>
                  <a:cubicBezTo>
                    <a:pt x="9" y="42"/>
                    <a:pt x="-1" y="65"/>
                    <a:pt x="0" y="89"/>
                  </a:cubicBezTo>
                  <a:cubicBezTo>
                    <a:pt x="0" y="113"/>
                    <a:pt x="10" y="135"/>
                    <a:pt x="27" y="151"/>
                  </a:cubicBezTo>
                  <a:lnTo>
                    <a:pt x="257" y="369"/>
                  </a:lnTo>
                  <a:cubicBezTo>
                    <a:pt x="178" y="472"/>
                    <a:pt x="136" y="596"/>
                    <a:pt x="136" y="726"/>
                  </a:cubicBezTo>
                  <a:cubicBezTo>
                    <a:pt x="136" y="1052"/>
                    <a:pt x="401" y="1317"/>
                    <a:pt x="726" y="1317"/>
                  </a:cubicBezTo>
                  <a:cubicBezTo>
                    <a:pt x="1052" y="1317"/>
                    <a:pt x="1317" y="1052"/>
                    <a:pt x="1317" y="726"/>
                  </a:cubicBezTo>
                  <a:cubicBezTo>
                    <a:pt x="1317" y="401"/>
                    <a:pt x="1052" y="136"/>
                    <a:pt x="726" y="13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 name="Google Shape;269;p30"/>
            <p:cNvSpPr/>
            <p:nvPr/>
          </p:nvSpPr>
          <p:spPr>
            <a:xfrm>
              <a:off x="6266490" y="2061380"/>
              <a:ext cx="95760" cy="47880"/>
            </a:xfrm>
            <a:custGeom>
              <a:avLst/>
              <a:gdLst/>
              <a:ahLst/>
              <a:cxnLst/>
              <a:rect l="l" t="t" r="r" b="b"/>
              <a:pathLst>
                <a:path w="266" h="133" extrusionOk="0">
                  <a:moveTo>
                    <a:pt x="7" y="36"/>
                  </a:moveTo>
                  <a:cubicBezTo>
                    <a:pt x="71" y="99"/>
                    <a:pt x="155" y="133"/>
                    <a:pt x="244" y="133"/>
                  </a:cubicBezTo>
                  <a:cubicBezTo>
                    <a:pt x="256" y="133"/>
                    <a:pt x="266" y="124"/>
                    <a:pt x="266" y="112"/>
                  </a:cubicBezTo>
                  <a:cubicBezTo>
                    <a:pt x="266" y="100"/>
                    <a:pt x="256" y="91"/>
                    <a:pt x="244" y="91"/>
                  </a:cubicBezTo>
                  <a:cubicBezTo>
                    <a:pt x="166" y="91"/>
                    <a:pt x="92" y="60"/>
                    <a:pt x="37" y="6"/>
                  </a:cubicBezTo>
                  <a:cubicBezTo>
                    <a:pt x="28" y="-2"/>
                    <a:pt x="15" y="-2"/>
                    <a:pt x="6" y="6"/>
                  </a:cubicBezTo>
                  <a:cubicBezTo>
                    <a:pt x="-2" y="14"/>
                    <a:pt x="-2" y="28"/>
                    <a:pt x="7" y="36"/>
                  </a:cubicBezTo>
                  <a:close/>
                </a:path>
              </a:pathLst>
            </a:custGeom>
            <a:solidFill>
              <a:schemeClr val="lt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0" name="Google Shape;270;p30"/>
            <p:cNvSpPr/>
            <p:nvPr/>
          </p:nvSpPr>
          <p:spPr>
            <a:xfrm>
              <a:off x="6346770" y="1864460"/>
              <a:ext cx="129960" cy="130320"/>
            </a:xfrm>
            <a:custGeom>
              <a:avLst/>
              <a:gdLst/>
              <a:ahLst/>
              <a:cxnLst/>
              <a:rect l="l" t="t" r="r" b="b"/>
              <a:pathLst>
                <a:path w="361" h="362" extrusionOk="0">
                  <a:moveTo>
                    <a:pt x="319" y="340"/>
                  </a:moveTo>
                  <a:cubicBezTo>
                    <a:pt x="319" y="352"/>
                    <a:pt x="328" y="362"/>
                    <a:pt x="340" y="362"/>
                  </a:cubicBezTo>
                  <a:cubicBezTo>
                    <a:pt x="352" y="362"/>
                    <a:pt x="361" y="352"/>
                    <a:pt x="361" y="340"/>
                  </a:cubicBezTo>
                  <a:cubicBezTo>
                    <a:pt x="361" y="153"/>
                    <a:pt x="209" y="0"/>
                    <a:pt x="21" y="0"/>
                  </a:cubicBezTo>
                  <a:cubicBezTo>
                    <a:pt x="10" y="0"/>
                    <a:pt x="0" y="10"/>
                    <a:pt x="0" y="22"/>
                  </a:cubicBezTo>
                  <a:cubicBezTo>
                    <a:pt x="0" y="34"/>
                    <a:pt x="10" y="43"/>
                    <a:pt x="21" y="43"/>
                  </a:cubicBezTo>
                  <a:cubicBezTo>
                    <a:pt x="185" y="43"/>
                    <a:pt x="319" y="176"/>
                    <a:pt x="319" y="34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1" name="Google Shape;271;p30"/>
            <p:cNvSpPr/>
            <p:nvPr/>
          </p:nvSpPr>
          <p:spPr>
            <a:xfrm>
              <a:off x="6387810" y="1946540"/>
              <a:ext cx="56160" cy="119160"/>
            </a:xfrm>
            <a:custGeom>
              <a:avLst/>
              <a:gdLst/>
              <a:ahLst/>
              <a:cxnLst/>
              <a:rect l="l" t="t" r="r" b="b"/>
              <a:pathLst>
                <a:path w="156" h="331" extrusionOk="0">
                  <a:moveTo>
                    <a:pt x="108" y="2"/>
                  </a:moveTo>
                  <a:cubicBezTo>
                    <a:pt x="97" y="6"/>
                    <a:pt x="92" y="19"/>
                    <a:pt x="97" y="30"/>
                  </a:cubicBezTo>
                  <a:cubicBezTo>
                    <a:pt x="108" y="56"/>
                    <a:pt x="114" y="84"/>
                    <a:pt x="114" y="112"/>
                  </a:cubicBezTo>
                  <a:cubicBezTo>
                    <a:pt x="114" y="133"/>
                    <a:pt x="111" y="154"/>
                    <a:pt x="104" y="174"/>
                  </a:cubicBezTo>
                  <a:cubicBezTo>
                    <a:pt x="89" y="224"/>
                    <a:pt x="56" y="265"/>
                    <a:pt x="11" y="291"/>
                  </a:cubicBezTo>
                  <a:cubicBezTo>
                    <a:pt x="0" y="297"/>
                    <a:pt x="-3" y="310"/>
                    <a:pt x="3" y="320"/>
                  </a:cubicBezTo>
                  <a:cubicBezTo>
                    <a:pt x="7" y="327"/>
                    <a:pt x="14" y="331"/>
                    <a:pt x="21" y="331"/>
                  </a:cubicBezTo>
                  <a:cubicBezTo>
                    <a:pt x="25" y="331"/>
                    <a:pt x="29" y="330"/>
                    <a:pt x="32" y="328"/>
                  </a:cubicBezTo>
                  <a:cubicBezTo>
                    <a:pt x="86" y="297"/>
                    <a:pt x="126" y="247"/>
                    <a:pt x="145" y="187"/>
                  </a:cubicBezTo>
                  <a:cubicBezTo>
                    <a:pt x="153" y="163"/>
                    <a:pt x="156" y="138"/>
                    <a:pt x="156" y="112"/>
                  </a:cubicBezTo>
                  <a:cubicBezTo>
                    <a:pt x="156" y="78"/>
                    <a:pt x="149" y="44"/>
                    <a:pt x="136" y="13"/>
                  </a:cubicBezTo>
                  <a:cubicBezTo>
                    <a:pt x="131" y="2"/>
                    <a:pt x="118" y="-3"/>
                    <a:pt x="108" y="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 name="TextBox 1">
            <a:extLst>
              <a:ext uri="{FF2B5EF4-FFF2-40B4-BE49-F238E27FC236}">
                <a16:creationId xmlns:a16="http://schemas.microsoft.com/office/drawing/2014/main" id="{A04E4817-DF86-A0C2-5C90-CF2518D584FF}"/>
              </a:ext>
            </a:extLst>
          </p:cNvPr>
          <p:cNvSpPr txBox="1"/>
          <p:nvPr/>
        </p:nvSpPr>
        <p:spPr>
          <a:xfrm>
            <a:off x="-1634490" y="2537460"/>
            <a:ext cx="184731" cy="307777"/>
          </a:xfrm>
          <a:prstGeom prst="rect">
            <a:avLst/>
          </a:prstGeom>
          <a:noFill/>
        </p:spPr>
        <p:txBody>
          <a:bodyPr wrap="none" rtlCol="0">
            <a:spAutoFit/>
          </a:bodyPr>
          <a:lstStyle/>
          <a:p>
            <a:endParaRPr lang="en-US" dirty="0"/>
          </a:p>
        </p:txBody>
      </p:sp>
      <p:sp>
        <p:nvSpPr>
          <p:cNvPr id="4" name="Google Shape;261;p30">
            <a:extLst>
              <a:ext uri="{FF2B5EF4-FFF2-40B4-BE49-F238E27FC236}">
                <a16:creationId xmlns:a16="http://schemas.microsoft.com/office/drawing/2014/main" id="{DBB554FD-BE39-434C-3745-24E6798D0449}"/>
              </a:ext>
            </a:extLst>
          </p:cNvPr>
          <p:cNvSpPr txBox="1">
            <a:spLocks noGrp="1"/>
          </p:cNvSpPr>
          <p:nvPr>
            <p:ph type="title"/>
          </p:nvPr>
        </p:nvSpPr>
        <p:spPr>
          <a:xfrm>
            <a:off x="522055" y="435071"/>
            <a:ext cx="4907195" cy="6003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Drawbacks of this Method</a:t>
            </a:r>
            <a:endParaRPr dirty="0"/>
          </a:p>
        </p:txBody>
      </p:sp>
      <p:sp>
        <p:nvSpPr>
          <p:cNvPr id="3" name="TextBox 2">
            <a:extLst>
              <a:ext uri="{FF2B5EF4-FFF2-40B4-BE49-F238E27FC236}">
                <a16:creationId xmlns:a16="http://schemas.microsoft.com/office/drawing/2014/main" id="{DFEDF1D9-ECE1-E4E8-C9EB-F7F32E5C3382}"/>
              </a:ext>
            </a:extLst>
          </p:cNvPr>
          <p:cNvSpPr txBox="1"/>
          <p:nvPr/>
        </p:nvSpPr>
        <p:spPr>
          <a:xfrm>
            <a:off x="522055" y="1029355"/>
            <a:ext cx="7351775" cy="3693319"/>
          </a:xfrm>
          <a:prstGeom prst="rect">
            <a:avLst/>
          </a:prstGeom>
          <a:noFill/>
        </p:spPr>
        <p:txBody>
          <a:bodyPr wrap="square" rtlCol="0">
            <a:spAutoFit/>
          </a:bodyPr>
          <a:lstStyle/>
          <a:p>
            <a:pPr algn="l"/>
            <a:r>
              <a:rPr lang="en-IN" b="1" dirty="0">
                <a:solidFill>
                  <a:schemeClr val="tx1">
                    <a:lumMod val="50000"/>
                  </a:schemeClr>
                </a:solidFill>
                <a:effectLst/>
                <a:latin typeface="Avenir Light" panose="020B0402020203020204" pitchFamily="34" charset="77"/>
              </a:rPr>
              <a:t>3. </a:t>
            </a:r>
            <a:r>
              <a:rPr lang="en-IN" sz="1600" b="1" dirty="0">
                <a:solidFill>
                  <a:schemeClr val="tx1">
                    <a:lumMod val="50000"/>
                  </a:schemeClr>
                </a:solidFill>
                <a:effectLst/>
                <a:latin typeface="Avenir Light" panose="020B0402020203020204" pitchFamily="34" charset="77"/>
              </a:rPr>
              <a:t>Random Sampling Variability:</a:t>
            </a:r>
          </a:p>
          <a:p>
            <a:pPr marL="742950" lvl="1" indent="-285750" algn="l">
              <a:buFont typeface="Arial" panose="020B0604020202020204" pitchFamily="34" charset="0"/>
              <a:buChar char="•"/>
            </a:pPr>
            <a:r>
              <a:rPr lang="en-IN" sz="1300" b="1" dirty="0">
                <a:solidFill>
                  <a:schemeClr val="tx1">
                    <a:lumMod val="50000"/>
                  </a:schemeClr>
                </a:solidFill>
                <a:effectLst/>
                <a:latin typeface="Avenir Light" panose="020B0402020203020204" pitchFamily="34" charset="77"/>
              </a:rPr>
              <a:t>Monte Carlo Simulation: </a:t>
            </a:r>
            <a:r>
              <a:rPr lang="en-IN" sz="1300" dirty="0">
                <a:solidFill>
                  <a:schemeClr val="tx1">
                    <a:lumMod val="50000"/>
                  </a:schemeClr>
                </a:solidFill>
                <a:effectLst/>
                <a:latin typeface="Avenir Light" panose="020B0402020203020204" pitchFamily="34" charset="77"/>
              </a:rPr>
              <a:t>Relies on random sampling, which introduces variability and potential biases in the results. Multiple runs can yield different outcomes due to this inherent randomness.</a:t>
            </a:r>
          </a:p>
          <a:p>
            <a:pPr marL="742950" lvl="1" indent="-285750" algn="l">
              <a:buFont typeface="Arial" panose="020B0604020202020204" pitchFamily="34" charset="0"/>
              <a:buChar char="•"/>
            </a:pPr>
            <a:endParaRPr lang="en-IN" sz="1300" dirty="0">
              <a:solidFill>
                <a:schemeClr val="tx1">
                  <a:lumMod val="50000"/>
                </a:schemeClr>
              </a:solidFill>
              <a:effectLst/>
              <a:latin typeface="Avenir Light" panose="020B0402020203020204" pitchFamily="34" charset="77"/>
            </a:endParaRPr>
          </a:p>
          <a:p>
            <a:pPr marL="742950" lvl="1" indent="-285750" algn="l">
              <a:buFont typeface="Arial" panose="020B0604020202020204" pitchFamily="34" charset="0"/>
              <a:buChar char="•"/>
            </a:pPr>
            <a:r>
              <a:rPr lang="en-IN" sz="1300" b="1" dirty="0">
                <a:solidFill>
                  <a:schemeClr val="tx1">
                    <a:lumMod val="50000"/>
                  </a:schemeClr>
                </a:solidFill>
                <a:effectLst/>
                <a:latin typeface="Avenir Light" panose="020B0402020203020204" pitchFamily="34" charset="77"/>
              </a:rPr>
              <a:t>Quantum Amplitude Estimation: </a:t>
            </a:r>
            <a:r>
              <a:rPr lang="en-IN" sz="1300" dirty="0">
                <a:solidFill>
                  <a:schemeClr val="tx1">
                    <a:lumMod val="50000"/>
                  </a:schemeClr>
                </a:solidFill>
                <a:effectLst/>
                <a:latin typeface="Avenir Light" panose="020B0402020203020204" pitchFamily="34" charset="77"/>
              </a:rPr>
              <a:t>While QAE also involves probabilistic elements, the quantum approach can reduce the variance in the estimates, providing more stable and reliable results.</a:t>
            </a:r>
          </a:p>
          <a:p>
            <a:pPr marL="742950" lvl="1" indent="-285750" algn="l">
              <a:buFont typeface="Arial" panose="020B0604020202020204" pitchFamily="34" charset="0"/>
              <a:buChar char="•"/>
            </a:pPr>
            <a:endParaRPr lang="en-IN" sz="1300" dirty="0">
              <a:solidFill>
                <a:schemeClr val="tx1">
                  <a:lumMod val="50000"/>
                </a:schemeClr>
              </a:solidFill>
              <a:effectLst/>
              <a:latin typeface="Avenir Light" panose="020B0402020203020204" pitchFamily="34" charset="77"/>
            </a:endParaRPr>
          </a:p>
          <a:p>
            <a:pPr algn="l"/>
            <a:r>
              <a:rPr lang="en-IN" sz="1600" b="1" dirty="0">
                <a:solidFill>
                  <a:schemeClr val="tx1">
                    <a:lumMod val="50000"/>
                  </a:schemeClr>
                </a:solidFill>
                <a:effectLst/>
                <a:latin typeface="Avenir Light" panose="020B0402020203020204" pitchFamily="34" charset="77"/>
              </a:rPr>
              <a:t>4. Scalability Issues:</a:t>
            </a:r>
          </a:p>
          <a:p>
            <a:pPr marL="742950" lvl="1" indent="-285750" algn="l">
              <a:buFont typeface="Arial" panose="020B0604020202020204" pitchFamily="34" charset="0"/>
              <a:buChar char="•"/>
            </a:pPr>
            <a:r>
              <a:rPr lang="en-IN" b="1" dirty="0">
                <a:solidFill>
                  <a:schemeClr val="tx1">
                    <a:lumMod val="50000"/>
                  </a:schemeClr>
                </a:solidFill>
                <a:effectLst/>
                <a:latin typeface="Avenir Light" panose="020B0402020203020204" pitchFamily="34" charset="77"/>
              </a:rPr>
              <a:t>Monte Carlo Simulation: </a:t>
            </a:r>
            <a:r>
              <a:rPr lang="en-IN" dirty="0">
                <a:solidFill>
                  <a:schemeClr val="tx1">
                    <a:lumMod val="50000"/>
                  </a:schemeClr>
                </a:solidFill>
                <a:effectLst/>
                <a:latin typeface="Avenir Light" panose="020B0402020203020204" pitchFamily="34" charset="77"/>
              </a:rPr>
              <a:t>As the complexity of the model increases, the number of simulations required grows exponentially, making it difficult to scale.</a:t>
            </a:r>
          </a:p>
          <a:p>
            <a:pPr marL="742950" lvl="1" indent="-285750" algn="l">
              <a:buFont typeface="Arial" panose="020B0604020202020204" pitchFamily="34" charset="0"/>
              <a:buChar char="•"/>
            </a:pPr>
            <a:endParaRPr lang="en-IN" dirty="0">
              <a:solidFill>
                <a:schemeClr val="tx1">
                  <a:lumMod val="50000"/>
                </a:schemeClr>
              </a:solidFill>
              <a:effectLst/>
              <a:latin typeface="Avenir Light" panose="020B0402020203020204" pitchFamily="34" charset="77"/>
            </a:endParaRPr>
          </a:p>
          <a:p>
            <a:pPr marL="742950" lvl="1" indent="-285750" algn="l">
              <a:buFont typeface="Arial" panose="020B0604020202020204" pitchFamily="34" charset="0"/>
              <a:buChar char="•"/>
            </a:pPr>
            <a:r>
              <a:rPr lang="en-IN" b="1" dirty="0">
                <a:solidFill>
                  <a:schemeClr val="tx1">
                    <a:lumMod val="50000"/>
                  </a:schemeClr>
                </a:solidFill>
                <a:effectLst/>
                <a:latin typeface="Avenir Light" panose="020B0402020203020204" pitchFamily="34" charset="77"/>
              </a:rPr>
              <a:t>Quantum Amplitude Estimation: </a:t>
            </a:r>
            <a:r>
              <a:rPr lang="en-IN" dirty="0">
                <a:solidFill>
                  <a:schemeClr val="tx1">
                    <a:lumMod val="50000"/>
                  </a:schemeClr>
                </a:solidFill>
                <a:effectLst/>
                <a:latin typeface="Avenir Light" panose="020B0402020203020204" pitchFamily="34" charset="77"/>
              </a:rPr>
              <a:t>The quantum approach can handle increased complexity more efficiently, offering better scalability for large and complex financial models.</a:t>
            </a:r>
          </a:p>
          <a:p>
            <a:endParaRPr lang="en-US" dirty="0">
              <a:solidFill>
                <a:schemeClr val="tx1">
                  <a:lumMod val="50000"/>
                </a:schemeClr>
              </a:solidFill>
              <a:latin typeface="Avenir Light" panose="020B0402020203020204" pitchFamily="34" charset="77"/>
            </a:endParaRPr>
          </a:p>
        </p:txBody>
      </p:sp>
    </p:spTree>
    <p:extLst>
      <p:ext uri="{BB962C8B-B14F-4D97-AF65-F5344CB8AC3E}">
        <p14:creationId xmlns:p14="http://schemas.microsoft.com/office/powerpoint/2010/main" val="1496737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p:nvPr/>
        </p:nvSpPr>
        <p:spPr>
          <a:xfrm flipH="1">
            <a:off x="6793109" y="857421"/>
            <a:ext cx="1197300" cy="1197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249" name="Google Shape;249;p29"/>
          <p:cNvSpPr txBox="1">
            <a:spLocks noGrp="1"/>
          </p:cNvSpPr>
          <p:nvPr>
            <p:ph type="title"/>
          </p:nvPr>
        </p:nvSpPr>
        <p:spPr>
          <a:xfrm>
            <a:off x="4572000" y="2774679"/>
            <a:ext cx="3645072" cy="151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 Quantum Amplitude Estimation</a:t>
            </a:r>
            <a:endParaRPr dirty="0"/>
          </a:p>
        </p:txBody>
      </p:sp>
      <p:sp>
        <p:nvSpPr>
          <p:cNvPr id="250" name="Google Shape;250;p29"/>
          <p:cNvSpPr txBox="1">
            <a:spLocks noGrp="1"/>
          </p:cNvSpPr>
          <p:nvPr>
            <p:ph type="title" idx="2"/>
          </p:nvPr>
        </p:nvSpPr>
        <p:spPr>
          <a:xfrm>
            <a:off x="6826250" y="998125"/>
            <a:ext cx="11310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56" name="Google Shape;256;p29"/>
          <p:cNvSpPr/>
          <p:nvPr/>
        </p:nvSpPr>
        <p:spPr>
          <a:xfrm>
            <a:off x="3169660" y="1520027"/>
            <a:ext cx="474120" cy="366480"/>
          </a:xfrm>
          <a:custGeom>
            <a:avLst/>
            <a:gdLst/>
            <a:ahLst/>
            <a:cxnLst/>
            <a:rect l="l" t="t" r="r" b="b"/>
            <a:pathLst>
              <a:path w="1317" h="1018" extrusionOk="0">
                <a:moveTo>
                  <a:pt x="1260" y="481"/>
                </a:moveTo>
                <a:cubicBezTo>
                  <a:pt x="1214" y="510"/>
                  <a:pt x="1146" y="552"/>
                  <a:pt x="1070" y="600"/>
                </a:cubicBezTo>
                <a:cubicBezTo>
                  <a:pt x="1062" y="582"/>
                  <a:pt x="1052" y="566"/>
                  <a:pt x="1042" y="549"/>
                </a:cubicBezTo>
                <a:lnTo>
                  <a:pt x="1210" y="397"/>
                </a:lnTo>
                <a:lnTo>
                  <a:pt x="1260" y="429"/>
                </a:lnTo>
                <a:cubicBezTo>
                  <a:pt x="1270" y="435"/>
                  <a:pt x="1275" y="444"/>
                  <a:pt x="1275" y="455"/>
                </a:cubicBezTo>
                <a:cubicBezTo>
                  <a:pt x="1275" y="466"/>
                  <a:pt x="1269" y="475"/>
                  <a:pt x="1260" y="481"/>
                </a:cubicBezTo>
                <a:moveTo>
                  <a:pt x="797" y="771"/>
                </a:moveTo>
                <a:lnTo>
                  <a:pt x="941" y="641"/>
                </a:lnTo>
                <a:cubicBezTo>
                  <a:pt x="946" y="651"/>
                  <a:pt x="951" y="661"/>
                  <a:pt x="955" y="672"/>
                </a:cubicBezTo>
                <a:cubicBezTo>
                  <a:pt x="952" y="674"/>
                  <a:pt x="949" y="676"/>
                  <a:pt x="946" y="678"/>
                </a:cubicBezTo>
                <a:cubicBezTo>
                  <a:pt x="896" y="709"/>
                  <a:pt x="846" y="741"/>
                  <a:pt x="797" y="771"/>
                </a:cubicBezTo>
                <a:moveTo>
                  <a:pt x="721" y="947"/>
                </a:moveTo>
                <a:cubicBezTo>
                  <a:pt x="706" y="965"/>
                  <a:pt x="683" y="976"/>
                  <a:pt x="659" y="976"/>
                </a:cubicBezTo>
                <a:cubicBezTo>
                  <a:pt x="634" y="976"/>
                  <a:pt x="612" y="965"/>
                  <a:pt x="597" y="947"/>
                </a:cubicBezTo>
                <a:cubicBezTo>
                  <a:pt x="616" y="935"/>
                  <a:pt x="636" y="922"/>
                  <a:pt x="659" y="908"/>
                </a:cubicBezTo>
                <a:lnTo>
                  <a:pt x="721" y="947"/>
                </a:lnTo>
                <a:moveTo>
                  <a:pt x="43" y="455"/>
                </a:moveTo>
                <a:cubicBezTo>
                  <a:pt x="43" y="444"/>
                  <a:pt x="48" y="435"/>
                  <a:pt x="57" y="429"/>
                </a:cubicBezTo>
                <a:lnTo>
                  <a:pt x="107" y="397"/>
                </a:lnTo>
                <a:lnTo>
                  <a:pt x="276" y="549"/>
                </a:lnTo>
                <a:cubicBezTo>
                  <a:pt x="265" y="566"/>
                  <a:pt x="256" y="583"/>
                  <a:pt x="248" y="600"/>
                </a:cubicBezTo>
                <a:lnTo>
                  <a:pt x="57" y="481"/>
                </a:lnTo>
                <a:cubicBezTo>
                  <a:pt x="48" y="475"/>
                  <a:pt x="43" y="466"/>
                  <a:pt x="43" y="455"/>
                </a:cubicBezTo>
                <a:moveTo>
                  <a:pt x="146" y="288"/>
                </a:moveTo>
                <a:cubicBezTo>
                  <a:pt x="151" y="256"/>
                  <a:pt x="177" y="230"/>
                  <a:pt x="209" y="225"/>
                </a:cubicBezTo>
                <a:lnTo>
                  <a:pt x="282" y="212"/>
                </a:lnTo>
                <a:lnTo>
                  <a:pt x="395" y="423"/>
                </a:lnTo>
                <a:cubicBezTo>
                  <a:pt x="359" y="449"/>
                  <a:pt x="327" y="479"/>
                  <a:pt x="300" y="514"/>
                </a:cubicBezTo>
                <a:lnTo>
                  <a:pt x="133" y="362"/>
                </a:lnTo>
                <a:lnTo>
                  <a:pt x="146" y="288"/>
                </a:lnTo>
                <a:moveTo>
                  <a:pt x="357" y="126"/>
                </a:moveTo>
                <a:cubicBezTo>
                  <a:pt x="371" y="103"/>
                  <a:pt x="396" y="89"/>
                  <a:pt x="423" y="89"/>
                </a:cubicBezTo>
                <a:cubicBezTo>
                  <a:pt x="428" y="89"/>
                  <a:pt x="434" y="90"/>
                  <a:pt x="440" y="91"/>
                </a:cubicBezTo>
                <a:lnTo>
                  <a:pt x="510" y="107"/>
                </a:lnTo>
                <a:lnTo>
                  <a:pt x="551" y="351"/>
                </a:lnTo>
                <a:cubicBezTo>
                  <a:pt x="509" y="362"/>
                  <a:pt x="469" y="378"/>
                  <a:pt x="431" y="400"/>
                </a:cubicBezTo>
                <a:lnTo>
                  <a:pt x="317" y="188"/>
                </a:lnTo>
                <a:lnTo>
                  <a:pt x="357" y="126"/>
                </a:lnTo>
                <a:moveTo>
                  <a:pt x="614" y="57"/>
                </a:moveTo>
                <a:cubicBezTo>
                  <a:pt x="641" y="38"/>
                  <a:pt x="677" y="38"/>
                  <a:pt x="704" y="57"/>
                </a:cubicBezTo>
                <a:lnTo>
                  <a:pt x="765" y="100"/>
                </a:lnTo>
                <a:lnTo>
                  <a:pt x="725" y="343"/>
                </a:lnTo>
                <a:cubicBezTo>
                  <a:pt x="703" y="340"/>
                  <a:pt x="681" y="338"/>
                  <a:pt x="659" y="338"/>
                </a:cubicBezTo>
                <a:cubicBezTo>
                  <a:pt x="637" y="338"/>
                  <a:pt x="615" y="340"/>
                  <a:pt x="593" y="343"/>
                </a:cubicBezTo>
                <a:lnTo>
                  <a:pt x="552" y="100"/>
                </a:lnTo>
                <a:lnTo>
                  <a:pt x="614" y="57"/>
                </a:lnTo>
                <a:moveTo>
                  <a:pt x="878" y="91"/>
                </a:moveTo>
                <a:cubicBezTo>
                  <a:pt x="910" y="84"/>
                  <a:pt x="943" y="98"/>
                  <a:pt x="961" y="126"/>
                </a:cubicBezTo>
                <a:lnTo>
                  <a:pt x="1000" y="188"/>
                </a:lnTo>
                <a:lnTo>
                  <a:pt x="886" y="400"/>
                </a:lnTo>
                <a:cubicBezTo>
                  <a:pt x="849" y="378"/>
                  <a:pt x="808" y="362"/>
                  <a:pt x="766" y="351"/>
                </a:cubicBezTo>
                <a:lnTo>
                  <a:pt x="807" y="107"/>
                </a:lnTo>
                <a:lnTo>
                  <a:pt x="878" y="91"/>
                </a:lnTo>
                <a:moveTo>
                  <a:pt x="858" y="542"/>
                </a:moveTo>
                <a:cubicBezTo>
                  <a:pt x="881" y="560"/>
                  <a:pt x="901" y="581"/>
                  <a:pt x="918" y="604"/>
                </a:cubicBezTo>
                <a:lnTo>
                  <a:pt x="736" y="768"/>
                </a:lnTo>
                <a:lnTo>
                  <a:pt x="858" y="542"/>
                </a:lnTo>
                <a:moveTo>
                  <a:pt x="377" y="641"/>
                </a:moveTo>
                <a:lnTo>
                  <a:pt x="521" y="772"/>
                </a:lnTo>
                <a:lnTo>
                  <a:pt x="362" y="672"/>
                </a:lnTo>
                <a:cubicBezTo>
                  <a:pt x="367" y="661"/>
                  <a:pt x="371" y="651"/>
                  <a:pt x="377" y="641"/>
                </a:cubicBezTo>
                <a:moveTo>
                  <a:pt x="439" y="504"/>
                </a:moveTo>
                <a:cubicBezTo>
                  <a:pt x="412" y="524"/>
                  <a:pt x="388" y="548"/>
                  <a:pt x="368" y="575"/>
                </a:cubicBezTo>
                <a:lnTo>
                  <a:pt x="332" y="543"/>
                </a:lnTo>
                <a:cubicBezTo>
                  <a:pt x="356" y="511"/>
                  <a:pt x="384" y="484"/>
                  <a:pt x="416" y="460"/>
                </a:cubicBezTo>
                <a:lnTo>
                  <a:pt x="439" y="504"/>
                </a:lnTo>
                <a:moveTo>
                  <a:pt x="566" y="442"/>
                </a:moveTo>
                <a:cubicBezTo>
                  <a:pt x="534" y="450"/>
                  <a:pt x="503" y="463"/>
                  <a:pt x="474" y="480"/>
                </a:cubicBezTo>
                <a:lnTo>
                  <a:pt x="451" y="437"/>
                </a:lnTo>
                <a:cubicBezTo>
                  <a:pt x="485" y="418"/>
                  <a:pt x="520" y="403"/>
                  <a:pt x="558" y="393"/>
                </a:cubicBezTo>
                <a:lnTo>
                  <a:pt x="566" y="442"/>
                </a:lnTo>
                <a:moveTo>
                  <a:pt x="710" y="433"/>
                </a:moveTo>
                <a:cubicBezTo>
                  <a:pt x="693" y="431"/>
                  <a:pt x="676" y="429"/>
                  <a:pt x="659" y="429"/>
                </a:cubicBezTo>
                <a:cubicBezTo>
                  <a:pt x="642" y="429"/>
                  <a:pt x="625" y="431"/>
                  <a:pt x="608" y="433"/>
                </a:cubicBezTo>
                <a:lnTo>
                  <a:pt x="600" y="385"/>
                </a:lnTo>
                <a:cubicBezTo>
                  <a:pt x="619" y="382"/>
                  <a:pt x="639" y="381"/>
                  <a:pt x="659" y="381"/>
                </a:cubicBezTo>
                <a:cubicBezTo>
                  <a:pt x="679" y="381"/>
                  <a:pt x="698" y="382"/>
                  <a:pt x="718" y="385"/>
                </a:cubicBezTo>
                <a:lnTo>
                  <a:pt x="710" y="433"/>
                </a:lnTo>
                <a:moveTo>
                  <a:pt x="751" y="442"/>
                </a:moveTo>
                <a:lnTo>
                  <a:pt x="759" y="394"/>
                </a:lnTo>
                <a:cubicBezTo>
                  <a:pt x="797" y="403"/>
                  <a:pt x="833" y="418"/>
                  <a:pt x="866" y="437"/>
                </a:cubicBezTo>
                <a:lnTo>
                  <a:pt x="843" y="480"/>
                </a:lnTo>
                <a:cubicBezTo>
                  <a:pt x="815" y="463"/>
                  <a:pt x="784" y="450"/>
                  <a:pt x="751" y="442"/>
                </a:cubicBezTo>
                <a:moveTo>
                  <a:pt x="744" y="484"/>
                </a:moveTo>
                <a:cubicBezTo>
                  <a:pt x="772" y="492"/>
                  <a:pt x="798" y="503"/>
                  <a:pt x="823" y="518"/>
                </a:cubicBezTo>
                <a:lnTo>
                  <a:pt x="701" y="744"/>
                </a:lnTo>
                <a:lnTo>
                  <a:pt x="744" y="484"/>
                </a:lnTo>
                <a:moveTo>
                  <a:pt x="581" y="768"/>
                </a:moveTo>
                <a:lnTo>
                  <a:pt x="400" y="604"/>
                </a:lnTo>
                <a:cubicBezTo>
                  <a:pt x="417" y="581"/>
                  <a:pt x="437" y="560"/>
                  <a:pt x="459" y="542"/>
                </a:cubicBezTo>
                <a:lnTo>
                  <a:pt x="581" y="768"/>
                </a:lnTo>
                <a:moveTo>
                  <a:pt x="615" y="475"/>
                </a:moveTo>
                <a:cubicBezTo>
                  <a:pt x="629" y="473"/>
                  <a:pt x="644" y="472"/>
                  <a:pt x="659" y="472"/>
                </a:cubicBezTo>
                <a:cubicBezTo>
                  <a:pt x="674" y="472"/>
                  <a:pt x="688" y="473"/>
                  <a:pt x="703" y="475"/>
                </a:cubicBezTo>
                <a:lnTo>
                  <a:pt x="659" y="738"/>
                </a:lnTo>
                <a:lnTo>
                  <a:pt x="615" y="475"/>
                </a:lnTo>
                <a:moveTo>
                  <a:pt x="617" y="744"/>
                </a:moveTo>
                <a:lnTo>
                  <a:pt x="495" y="517"/>
                </a:lnTo>
                <a:cubicBezTo>
                  <a:pt x="519" y="503"/>
                  <a:pt x="545" y="491"/>
                  <a:pt x="573" y="484"/>
                </a:cubicBezTo>
                <a:lnTo>
                  <a:pt x="617" y="744"/>
                </a:lnTo>
                <a:moveTo>
                  <a:pt x="284" y="623"/>
                </a:moveTo>
                <a:cubicBezTo>
                  <a:pt x="291" y="607"/>
                  <a:pt x="299" y="593"/>
                  <a:pt x="308" y="578"/>
                </a:cubicBezTo>
                <a:lnTo>
                  <a:pt x="344" y="611"/>
                </a:lnTo>
                <a:cubicBezTo>
                  <a:pt x="337" y="623"/>
                  <a:pt x="331" y="636"/>
                  <a:pt x="326" y="649"/>
                </a:cubicBezTo>
                <a:lnTo>
                  <a:pt x="284" y="623"/>
                </a:lnTo>
                <a:moveTo>
                  <a:pt x="950" y="575"/>
                </a:moveTo>
                <a:cubicBezTo>
                  <a:pt x="929" y="548"/>
                  <a:pt x="905" y="524"/>
                  <a:pt x="879" y="504"/>
                </a:cubicBezTo>
                <a:lnTo>
                  <a:pt x="902" y="461"/>
                </a:lnTo>
                <a:cubicBezTo>
                  <a:pt x="934" y="484"/>
                  <a:pt x="962" y="512"/>
                  <a:pt x="986" y="543"/>
                </a:cubicBezTo>
                <a:lnTo>
                  <a:pt x="950" y="575"/>
                </a:lnTo>
                <a:moveTo>
                  <a:pt x="992" y="649"/>
                </a:moveTo>
                <a:cubicBezTo>
                  <a:pt x="987" y="636"/>
                  <a:pt x="980" y="623"/>
                  <a:pt x="973" y="612"/>
                </a:cubicBezTo>
                <a:lnTo>
                  <a:pt x="1010" y="578"/>
                </a:lnTo>
                <a:cubicBezTo>
                  <a:pt x="1019" y="593"/>
                  <a:pt x="1027" y="607"/>
                  <a:pt x="1034" y="623"/>
                </a:cubicBezTo>
                <a:cubicBezTo>
                  <a:pt x="1020" y="631"/>
                  <a:pt x="1006" y="640"/>
                  <a:pt x="992" y="649"/>
                </a:cubicBezTo>
                <a:moveTo>
                  <a:pt x="1172" y="288"/>
                </a:moveTo>
                <a:lnTo>
                  <a:pt x="1185" y="362"/>
                </a:lnTo>
                <a:lnTo>
                  <a:pt x="1017" y="514"/>
                </a:lnTo>
                <a:cubicBezTo>
                  <a:pt x="991" y="479"/>
                  <a:pt x="959" y="449"/>
                  <a:pt x="922" y="423"/>
                </a:cubicBezTo>
                <a:lnTo>
                  <a:pt x="1036" y="212"/>
                </a:lnTo>
                <a:lnTo>
                  <a:pt x="1109" y="225"/>
                </a:lnTo>
                <a:cubicBezTo>
                  <a:pt x="1141" y="230"/>
                  <a:pt x="1166" y="256"/>
                  <a:pt x="1172" y="288"/>
                </a:cubicBezTo>
                <a:moveTo>
                  <a:pt x="1283" y="393"/>
                </a:moveTo>
                <a:lnTo>
                  <a:pt x="1228" y="358"/>
                </a:lnTo>
                <a:lnTo>
                  <a:pt x="1214" y="280"/>
                </a:lnTo>
                <a:cubicBezTo>
                  <a:pt x="1205" y="231"/>
                  <a:pt x="1166" y="191"/>
                  <a:pt x="1116" y="183"/>
                </a:cubicBezTo>
                <a:lnTo>
                  <a:pt x="1039" y="169"/>
                </a:lnTo>
                <a:lnTo>
                  <a:pt x="997" y="103"/>
                </a:lnTo>
                <a:cubicBezTo>
                  <a:pt x="970" y="60"/>
                  <a:pt x="918" y="39"/>
                  <a:pt x="869" y="50"/>
                </a:cubicBezTo>
                <a:lnTo>
                  <a:pt x="792" y="67"/>
                </a:lnTo>
                <a:lnTo>
                  <a:pt x="728" y="22"/>
                </a:lnTo>
                <a:cubicBezTo>
                  <a:pt x="687" y="-7"/>
                  <a:pt x="631" y="-7"/>
                  <a:pt x="590" y="22"/>
                </a:cubicBezTo>
                <a:lnTo>
                  <a:pt x="525" y="67"/>
                </a:lnTo>
                <a:lnTo>
                  <a:pt x="449" y="50"/>
                </a:lnTo>
                <a:cubicBezTo>
                  <a:pt x="399" y="39"/>
                  <a:pt x="348" y="60"/>
                  <a:pt x="321" y="103"/>
                </a:cubicBezTo>
                <a:lnTo>
                  <a:pt x="279" y="169"/>
                </a:lnTo>
                <a:lnTo>
                  <a:pt x="201" y="183"/>
                </a:lnTo>
                <a:cubicBezTo>
                  <a:pt x="152" y="191"/>
                  <a:pt x="112" y="231"/>
                  <a:pt x="104" y="280"/>
                </a:cubicBezTo>
                <a:lnTo>
                  <a:pt x="90" y="358"/>
                </a:lnTo>
                <a:lnTo>
                  <a:pt x="34" y="393"/>
                </a:lnTo>
                <a:cubicBezTo>
                  <a:pt x="13" y="407"/>
                  <a:pt x="0" y="430"/>
                  <a:pt x="0" y="455"/>
                </a:cubicBezTo>
                <a:cubicBezTo>
                  <a:pt x="0" y="480"/>
                  <a:pt x="13" y="503"/>
                  <a:pt x="35" y="517"/>
                </a:cubicBezTo>
                <a:lnTo>
                  <a:pt x="619" y="883"/>
                </a:lnTo>
                <a:cubicBezTo>
                  <a:pt x="595" y="897"/>
                  <a:pt x="574" y="911"/>
                  <a:pt x="555" y="923"/>
                </a:cubicBezTo>
                <a:cubicBezTo>
                  <a:pt x="546" y="929"/>
                  <a:pt x="543" y="941"/>
                  <a:pt x="548" y="950"/>
                </a:cubicBezTo>
                <a:cubicBezTo>
                  <a:pt x="569" y="992"/>
                  <a:pt x="612" y="1018"/>
                  <a:pt x="659" y="1018"/>
                </a:cubicBezTo>
                <a:cubicBezTo>
                  <a:pt x="706" y="1018"/>
                  <a:pt x="748" y="992"/>
                  <a:pt x="770" y="951"/>
                </a:cubicBezTo>
                <a:cubicBezTo>
                  <a:pt x="775" y="941"/>
                  <a:pt x="771" y="928"/>
                  <a:pt x="762" y="923"/>
                </a:cubicBezTo>
                <a:lnTo>
                  <a:pt x="699" y="883"/>
                </a:lnTo>
                <a:cubicBezTo>
                  <a:pt x="781" y="832"/>
                  <a:pt x="876" y="772"/>
                  <a:pt x="969" y="714"/>
                </a:cubicBezTo>
                <a:cubicBezTo>
                  <a:pt x="1093" y="636"/>
                  <a:pt x="1212" y="561"/>
                  <a:pt x="1283" y="517"/>
                </a:cubicBezTo>
                <a:cubicBezTo>
                  <a:pt x="1304" y="503"/>
                  <a:pt x="1317" y="480"/>
                  <a:pt x="1317" y="455"/>
                </a:cubicBezTo>
                <a:cubicBezTo>
                  <a:pt x="1317" y="430"/>
                  <a:pt x="1305" y="407"/>
                  <a:pt x="1283" y="39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pic>
        <p:nvPicPr>
          <p:cNvPr id="7172" name="Picture 4" descr="Quantum states — Representation and Programming | by Navaneeth Dinesh |  Analytics Vidhya | Medium">
            <a:extLst>
              <a:ext uri="{FF2B5EF4-FFF2-40B4-BE49-F238E27FC236}">
                <a16:creationId xmlns:a16="http://schemas.microsoft.com/office/drawing/2014/main" id="{B87D8297-89A2-02B0-001B-EB4034FCC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 y="1373285"/>
            <a:ext cx="3928188" cy="2157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185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0"/>
          <p:cNvSpPr txBox="1">
            <a:spLocks noGrp="1"/>
          </p:cNvSpPr>
          <p:nvPr>
            <p:ph type="title"/>
          </p:nvPr>
        </p:nvSpPr>
        <p:spPr>
          <a:xfrm>
            <a:off x="696716" y="591472"/>
            <a:ext cx="3990900" cy="10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Definition of Quantum Amplitude Estimation </a:t>
            </a:r>
            <a:endParaRPr dirty="0"/>
          </a:p>
        </p:txBody>
      </p:sp>
      <p:sp>
        <p:nvSpPr>
          <p:cNvPr id="262" name="Google Shape;262;p30"/>
          <p:cNvSpPr txBox="1">
            <a:spLocks noGrp="1"/>
          </p:cNvSpPr>
          <p:nvPr>
            <p:ph type="subTitle" idx="1"/>
          </p:nvPr>
        </p:nvSpPr>
        <p:spPr>
          <a:xfrm>
            <a:off x="696716" y="2142292"/>
            <a:ext cx="7579363" cy="1589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Avenir Book" panose="02000503020000020003" pitchFamily="2" charset="0"/>
              </a:rPr>
              <a:t>Quantum Amplitude Estimation (QAE) is a quantum algorithm designed to estimate the probability amplitude of a specific quantum state. It leverages quantum principles such as superposition and interference to provide a significant speedup compared to classical algorithms for certain types of estimation problems.</a:t>
            </a:r>
            <a:endParaRPr dirty="0">
              <a:solidFill>
                <a:schemeClr val="tx1">
                  <a:lumMod val="50000"/>
                </a:schemeClr>
              </a:solidFill>
              <a:latin typeface="Avenir Book" panose="02000503020000020003" pitchFamily="2" charset="0"/>
            </a:endParaRPr>
          </a:p>
        </p:txBody>
      </p:sp>
      <p:grpSp>
        <p:nvGrpSpPr>
          <p:cNvPr id="267" name="Google Shape;267;p30"/>
          <p:cNvGrpSpPr/>
          <p:nvPr/>
        </p:nvGrpSpPr>
        <p:grpSpPr>
          <a:xfrm>
            <a:off x="5597883" y="1466212"/>
            <a:ext cx="474120" cy="474120"/>
            <a:chOff x="6092970" y="1725500"/>
            <a:chExt cx="474120" cy="474120"/>
          </a:xfrm>
        </p:grpSpPr>
        <p:sp>
          <p:nvSpPr>
            <p:cNvPr id="268" name="Google Shape;268;p30"/>
            <p:cNvSpPr/>
            <p:nvPr/>
          </p:nvSpPr>
          <p:spPr>
            <a:xfrm>
              <a:off x="6092970" y="1725500"/>
              <a:ext cx="474120" cy="474120"/>
            </a:xfrm>
            <a:custGeom>
              <a:avLst/>
              <a:gdLst/>
              <a:ahLst/>
              <a:cxnLst/>
              <a:rect l="l" t="t" r="r" b="b"/>
              <a:pathLst>
                <a:path w="1317" h="1317" extrusionOk="0">
                  <a:moveTo>
                    <a:pt x="726" y="1274"/>
                  </a:moveTo>
                  <a:cubicBezTo>
                    <a:pt x="425" y="1274"/>
                    <a:pt x="179" y="1028"/>
                    <a:pt x="179" y="726"/>
                  </a:cubicBezTo>
                  <a:cubicBezTo>
                    <a:pt x="179" y="607"/>
                    <a:pt x="216" y="494"/>
                    <a:pt x="288" y="399"/>
                  </a:cubicBezTo>
                  <a:lnTo>
                    <a:pt x="373" y="480"/>
                  </a:lnTo>
                  <a:cubicBezTo>
                    <a:pt x="322" y="552"/>
                    <a:pt x="296" y="637"/>
                    <a:pt x="296" y="726"/>
                  </a:cubicBezTo>
                  <a:cubicBezTo>
                    <a:pt x="296" y="964"/>
                    <a:pt x="489" y="1157"/>
                    <a:pt x="726" y="1157"/>
                  </a:cubicBezTo>
                  <a:cubicBezTo>
                    <a:pt x="964" y="1157"/>
                    <a:pt x="1157" y="964"/>
                    <a:pt x="1157" y="726"/>
                  </a:cubicBezTo>
                  <a:cubicBezTo>
                    <a:pt x="1157" y="489"/>
                    <a:pt x="964" y="295"/>
                    <a:pt x="726" y="295"/>
                  </a:cubicBezTo>
                  <a:cubicBezTo>
                    <a:pt x="637" y="295"/>
                    <a:pt x="552" y="322"/>
                    <a:pt x="480" y="373"/>
                  </a:cubicBezTo>
                  <a:lnTo>
                    <a:pt x="399" y="288"/>
                  </a:lnTo>
                  <a:cubicBezTo>
                    <a:pt x="494" y="216"/>
                    <a:pt x="607" y="179"/>
                    <a:pt x="726" y="179"/>
                  </a:cubicBezTo>
                  <a:cubicBezTo>
                    <a:pt x="1028" y="179"/>
                    <a:pt x="1274" y="424"/>
                    <a:pt x="1274" y="726"/>
                  </a:cubicBezTo>
                  <a:cubicBezTo>
                    <a:pt x="1274" y="1028"/>
                    <a:pt x="1028" y="1274"/>
                    <a:pt x="726" y="1274"/>
                  </a:cubicBezTo>
                  <a:moveTo>
                    <a:pt x="538" y="758"/>
                  </a:moveTo>
                  <a:cubicBezTo>
                    <a:pt x="532" y="761"/>
                    <a:pt x="527" y="766"/>
                    <a:pt x="521" y="772"/>
                  </a:cubicBezTo>
                  <a:cubicBezTo>
                    <a:pt x="513" y="780"/>
                    <a:pt x="513" y="793"/>
                    <a:pt x="521" y="802"/>
                  </a:cubicBezTo>
                  <a:cubicBezTo>
                    <a:pt x="525" y="806"/>
                    <a:pt x="531" y="808"/>
                    <a:pt x="536" y="808"/>
                  </a:cubicBezTo>
                  <a:cubicBezTo>
                    <a:pt x="542" y="808"/>
                    <a:pt x="547" y="806"/>
                    <a:pt x="552" y="802"/>
                  </a:cubicBezTo>
                  <a:cubicBezTo>
                    <a:pt x="563" y="790"/>
                    <a:pt x="571" y="787"/>
                    <a:pt x="582" y="784"/>
                  </a:cubicBezTo>
                  <a:cubicBezTo>
                    <a:pt x="595" y="780"/>
                    <a:pt x="611" y="775"/>
                    <a:pt x="630" y="755"/>
                  </a:cubicBezTo>
                  <a:cubicBezTo>
                    <a:pt x="649" y="736"/>
                    <a:pt x="654" y="720"/>
                    <a:pt x="659" y="707"/>
                  </a:cubicBezTo>
                  <a:cubicBezTo>
                    <a:pt x="662" y="696"/>
                    <a:pt x="665" y="689"/>
                    <a:pt x="677" y="677"/>
                  </a:cubicBezTo>
                  <a:cubicBezTo>
                    <a:pt x="689" y="665"/>
                    <a:pt x="696" y="662"/>
                    <a:pt x="707" y="659"/>
                  </a:cubicBezTo>
                  <a:cubicBezTo>
                    <a:pt x="720" y="654"/>
                    <a:pt x="736" y="649"/>
                    <a:pt x="755" y="630"/>
                  </a:cubicBezTo>
                  <a:cubicBezTo>
                    <a:pt x="775" y="611"/>
                    <a:pt x="780" y="595"/>
                    <a:pt x="784" y="582"/>
                  </a:cubicBezTo>
                  <a:cubicBezTo>
                    <a:pt x="787" y="571"/>
                    <a:pt x="790" y="563"/>
                    <a:pt x="802" y="551"/>
                  </a:cubicBezTo>
                  <a:cubicBezTo>
                    <a:pt x="810" y="543"/>
                    <a:pt x="810" y="529"/>
                    <a:pt x="802" y="521"/>
                  </a:cubicBezTo>
                  <a:cubicBezTo>
                    <a:pt x="793" y="513"/>
                    <a:pt x="780" y="513"/>
                    <a:pt x="772" y="521"/>
                  </a:cubicBezTo>
                  <a:cubicBezTo>
                    <a:pt x="766" y="527"/>
                    <a:pt x="761" y="532"/>
                    <a:pt x="758" y="537"/>
                  </a:cubicBezTo>
                  <a:cubicBezTo>
                    <a:pt x="712" y="503"/>
                    <a:pt x="655" y="490"/>
                    <a:pt x="604" y="504"/>
                  </a:cubicBezTo>
                  <a:lnTo>
                    <a:pt x="510" y="404"/>
                  </a:lnTo>
                  <a:cubicBezTo>
                    <a:pt x="574" y="361"/>
                    <a:pt x="648" y="338"/>
                    <a:pt x="726" y="338"/>
                  </a:cubicBezTo>
                  <a:cubicBezTo>
                    <a:pt x="941" y="338"/>
                    <a:pt x="1115" y="512"/>
                    <a:pt x="1115" y="726"/>
                  </a:cubicBezTo>
                  <a:cubicBezTo>
                    <a:pt x="1115" y="940"/>
                    <a:pt x="941" y="1115"/>
                    <a:pt x="726" y="1115"/>
                  </a:cubicBezTo>
                  <a:cubicBezTo>
                    <a:pt x="512" y="1115"/>
                    <a:pt x="338" y="940"/>
                    <a:pt x="338" y="726"/>
                  </a:cubicBezTo>
                  <a:cubicBezTo>
                    <a:pt x="338" y="648"/>
                    <a:pt x="361" y="574"/>
                    <a:pt x="404" y="510"/>
                  </a:cubicBezTo>
                  <a:lnTo>
                    <a:pt x="504" y="604"/>
                  </a:lnTo>
                  <a:cubicBezTo>
                    <a:pt x="490" y="655"/>
                    <a:pt x="503" y="712"/>
                    <a:pt x="538" y="758"/>
                  </a:cubicBezTo>
                  <a:moveTo>
                    <a:pt x="56" y="120"/>
                  </a:moveTo>
                  <a:cubicBezTo>
                    <a:pt x="48" y="112"/>
                    <a:pt x="43" y="100"/>
                    <a:pt x="42" y="88"/>
                  </a:cubicBezTo>
                  <a:cubicBezTo>
                    <a:pt x="42" y="76"/>
                    <a:pt x="47" y="64"/>
                    <a:pt x="56" y="55"/>
                  </a:cubicBezTo>
                  <a:cubicBezTo>
                    <a:pt x="64" y="47"/>
                    <a:pt x="76" y="42"/>
                    <a:pt x="88" y="42"/>
                  </a:cubicBezTo>
                  <a:cubicBezTo>
                    <a:pt x="101" y="42"/>
                    <a:pt x="112" y="47"/>
                    <a:pt x="120" y="56"/>
                  </a:cubicBezTo>
                  <a:lnTo>
                    <a:pt x="583" y="543"/>
                  </a:lnTo>
                  <a:cubicBezTo>
                    <a:pt x="589" y="549"/>
                    <a:pt x="598" y="551"/>
                    <a:pt x="606" y="548"/>
                  </a:cubicBezTo>
                  <a:cubicBezTo>
                    <a:pt x="648" y="532"/>
                    <a:pt x="701" y="544"/>
                    <a:pt x="740" y="578"/>
                  </a:cubicBezTo>
                  <a:cubicBezTo>
                    <a:pt x="737" y="585"/>
                    <a:pt x="734" y="591"/>
                    <a:pt x="725" y="600"/>
                  </a:cubicBezTo>
                  <a:cubicBezTo>
                    <a:pt x="713" y="612"/>
                    <a:pt x="705" y="614"/>
                    <a:pt x="694" y="618"/>
                  </a:cubicBezTo>
                  <a:cubicBezTo>
                    <a:pt x="682" y="622"/>
                    <a:pt x="666" y="627"/>
                    <a:pt x="646" y="646"/>
                  </a:cubicBezTo>
                  <a:cubicBezTo>
                    <a:pt x="627" y="666"/>
                    <a:pt x="622" y="682"/>
                    <a:pt x="618" y="694"/>
                  </a:cubicBezTo>
                  <a:cubicBezTo>
                    <a:pt x="614" y="705"/>
                    <a:pt x="612" y="713"/>
                    <a:pt x="600" y="725"/>
                  </a:cubicBezTo>
                  <a:cubicBezTo>
                    <a:pt x="591" y="734"/>
                    <a:pt x="585" y="737"/>
                    <a:pt x="578" y="740"/>
                  </a:cubicBezTo>
                  <a:cubicBezTo>
                    <a:pt x="544" y="700"/>
                    <a:pt x="532" y="648"/>
                    <a:pt x="548" y="605"/>
                  </a:cubicBezTo>
                  <a:cubicBezTo>
                    <a:pt x="551" y="597"/>
                    <a:pt x="549" y="588"/>
                    <a:pt x="543" y="582"/>
                  </a:cubicBezTo>
                  <a:lnTo>
                    <a:pt x="56" y="120"/>
                  </a:lnTo>
                  <a:moveTo>
                    <a:pt x="726" y="136"/>
                  </a:moveTo>
                  <a:cubicBezTo>
                    <a:pt x="596" y="136"/>
                    <a:pt x="473" y="178"/>
                    <a:pt x="369" y="256"/>
                  </a:cubicBezTo>
                  <a:lnTo>
                    <a:pt x="151" y="27"/>
                  </a:lnTo>
                  <a:cubicBezTo>
                    <a:pt x="135" y="10"/>
                    <a:pt x="113" y="0"/>
                    <a:pt x="89" y="0"/>
                  </a:cubicBezTo>
                  <a:cubicBezTo>
                    <a:pt x="65" y="-1"/>
                    <a:pt x="43" y="8"/>
                    <a:pt x="25" y="25"/>
                  </a:cubicBezTo>
                  <a:cubicBezTo>
                    <a:pt x="9" y="42"/>
                    <a:pt x="-1" y="65"/>
                    <a:pt x="0" y="89"/>
                  </a:cubicBezTo>
                  <a:cubicBezTo>
                    <a:pt x="0" y="113"/>
                    <a:pt x="10" y="135"/>
                    <a:pt x="27" y="151"/>
                  </a:cubicBezTo>
                  <a:lnTo>
                    <a:pt x="257" y="369"/>
                  </a:lnTo>
                  <a:cubicBezTo>
                    <a:pt x="178" y="472"/>
                    <a:pt x="136" y="596"/>
                    <a:pt x="136" y="726"/>
                  </a:cubicBezTo>
                  <a:cubicBezTo>
                    <a:pt x="136" y="1052"/>
                    <a:pt x="401" y="1317"/>
                    <a:pt x="726" y="1317"/>
                  </a:cubicBezTo>
                  <a:cubicBezTo>
                    <a:pt x="1052" y="1317"/>
                    <a:pt x="1317" y="1052"/>
                    <a:pt x="1317" y="726"/>
                  </a:cubicBezTo>
                  <a:cubicBezTo>
                    <a:pt x="1317" y="401"/>
                    <a:pt x="1052" y="136"/>
                    <a:pt x="726" y="13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 name="Google Shape;269;p30"/>
            <p:cNvSpPr/>
            <p:nvPr/>
          </p:nvSpPr>
          <p:spPr>
            <a:xfrm>
              <a:off x="6266490" y="2061380"/>
              <a:ext cx="95760" cy="47880"/>
            </a:xfrm>
            <a:custGeom>
              <a:avLst/>
              <a:gdLst/>
              <a:ahLst/>
              <a:cxnLst/>
              <a:rect l="l" t="t" r="r" b="b"/>
              <a:pathLst>
                <a:path w="266" h="133" extrusionOk="0">
                  <a:moveTo>
                    <a:pt x="7" y="36"/>
                  </a:moveTo>
                  <a:cubicBezTo>
                    <a:pt x="71" y="99"/>
                    <a:pt x="155" y="133"/>
                    <a:pt x="244" y="133"/>
                  </a:cubicBezTo>
                  <a:cubicBezTo>
                    <a:pt x="256" y="133"/>
                    <a:pt x="266" y="124"/>
                    <a:pt x="266" y="112"/>
                  </a:cubicBezTo>
                  <a:cubicBezTo>
                    <a:pt x="266" y="100"/>
                    <a:pt x="256" y="91"/>
                    <a:pt x="244" y="91"/>
                  </a:cubicBezTo>
                  <a:cubicBezTo>
                    <a:pt x="166" y="91"/>
                    <a:pt x="92" y="60"/>
                    <a:pt x="37" y="6"/>
                  </a:cubicBezTo>
                  <a:cubicBezTo>
                    <a:pt x="28" y="-2"/>
                    <a:pt x="15" y="-2"/>
                    <a:pt x="6" y="6"/>
                  </a:cubicBezTo>
                  <a:cubicBezTo>
                    <a:pt x="-2" y="14"/>
                    <a:pt x="-2" y="28"/>
                    <a:pt x="7" y="36"/>
                  </a:cubicBezTo>
                  <a:close/>
                </a:path>
              </a:pathLst>
            </a:custGeom>
            <a:solidFill>
              <a:schemeClr val="lt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0" name="Google Shape;270;p30"/>
            <p:cNvSpPr/>
            <p:nvPr/>
          </p:nvSpPr>
          <p:spPr>
            <a:xfrm>
              <a:off x="6346770" y="1864460"/>
              <a:ext cx="129960" cy="130320"/>
            </a:xfrm>
            <a:custGeom>
              <a:avLst/>
              <a:gdLst/>
              <a:ahLst/>
              <a:cxnLst/>
              <a:rect l="l" t="t" r="r" b="b"/>
              <a:pathLst>
                <a:path w="361" h="362" extrusionOk="0">
                  <a:moveTo>
                    <a:pt x="319" y="340"/>
                  </a:moveTo>
                  <a:cubicBezTo>
                    <a:pt x="319" y="352"/>
                    <a:pt x="328" y="362"/>
                    <a:pt x="340" y="362"/>
                  </a:cubicBezTo>
                  <a:cubicBezTo>
                    <a:pt x="352" y="362"/>
                    <a:pt x="361" y="352"/>
                    <a:pt x="361" y="340"/>
                  </a:cubicBezTo>
                  <a:cubicBezTo>
                    <a:pt x="361" y="153"/>
                    <a:pt x="209" y="0"/>
                    <a:pt x="21" y="0"/>
                  </a:cubicBezTo>
                  <a:cubicBezTo>
                    <a:pt x="10" y="0"/>
                    <a:pt x="0" y="10"/>
                    <a:pt x="0" y="22"/>
                  </a:cubicBezTo>
                  <a:cubicBezTo>
                    <a:pt x="0" y="34"/>
                    <a:pt x="10" y="43"/>
                    <a:pt x="21" y="43"/>
                  </a:cubicBezTo>
                  <a:cubicBezTo>
                    <a:pt x="185" y="43"/>
                    <a:pt x="319" y="176"/>
                    <a:pt x="319" y="34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1" name="Google Shape;271;p30"/>
            <p:cNvSpPr/>
            <p:nvPr/>
          </p:nvSpPr>
          <p:spPr>
            <a:xfrm>
              <a:off x="6387810" y="1946540"/>
              <a:ext cx="56160" cy="119160"/>
            </a:xfrm>
            <a:custGeom>
              <a:avLst/>
              <a:gdLst/>
              <a:ahLst/>
              <a:cxnLst/>
              <a:rect l="l" t="t" r="r" b="b"/>
              <a:pathLst>
                <a:path w="156" h="331" extrusionOk="0">
                  <a:moveTo>
                    <a:pt x="108" y="2"/>
                  </a:moveTo>
                  <a:cubicBezTo>
                    <a:pt x="97" y="6"/>
                    <a:pt x="92" y="19"/>
                    <a:pt x="97" y="30"/>
                  </a:cubicBezTo>
                  <a:cubicBezTo>
                    <a:pt x="108" y="56"/>
                    <a:pt x="114" y="84"/>
                    <a:pt x="114" y="112"/>
                  </a:cubicBezTo>
                  <a:cubicBezTo>
                    <a:pt x="114" y="133"/>
                    <a:pt x="111" y="154"/>
                    <a:pt x="104" y="174"/>
                  </a:cubicBezTo>
                  <a:cubicBezTo>
                    <a:pt x="89" y="224"/>
                    <a:pt x="56" y="265"/>
                    <a:pt x="11" y="291"/>
                  </a:cubicBezTo>
                  <a:cubicBezTo>
                    <a:pt x="0" y="297"/>
                    <a:pt x="-3" y="310"/>
                    <a:pt x="3" y="320"/>
                  </a:cubicBezTo>
                  <a:cubicBezTo>
                    <a:pt x="7" y="327"/>
                    <a:pt x="14" y="331"/>
                    <a:pt x="21" y="331"/>
                  </a:cubicBezTo>
                  <a:cubicBezTo>
                    <a:pt x="25" y="331"/>
                    <a:pt x="29" y="330"/>
                    <a:pt x="32" y="328"/>
                  </a:cubicBezTo>
                  <a:cubicBezTo>
                    <a:pt x="86" y="297"/>
                    <a:pt x="126" y="247"/>
                    <a:pt x="145" y="187"/>
                  </a:cubicBezTo>
                  <a:cubicBezTo>
                    <a:pt x="153" y="163"/>
                    <a:pt x="156" y="138"/>
                    <a:pt x="156" y="112"/>
                  </a:cubicBezTo>
                  <a:cubicBezTo>
                    <a:pt x="156" y="78"/>
                    <a:pt x="149" y="44"/>
                    <a:pt x="136" y="13"/>
                  </a:cubicBezTo>
                  <a:cubicBezTo>
                    <a:pt x="131" y="2"/>
                    <a:pt x="118" y="-3"/>
                    <a:pt x="108" y="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extLst>
      <p:ext uri="{BB962C8B-B14F-4D97-AF65-F5344CB8AC3E}">
        <p14:creationId xmlns:p14="http://schemas.microsoft.com/office/powerpoint/2010/main" val="916080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0"/>
          <p:cNvSpPr txBox="1">
            <a:spLocks noGrp="1"/>
          </p:cNvSpPr>
          <p:nvPr>
            <p:ph type="title"/>
          </p:nvPr>
        </p:nvSpPr>
        <p:spPr>
          <a:xfrm>
            <a:off x="696716" y="591472"/>
            <a:ext cx="2207122" cy="506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Process</a:t>
            </a:r>
            <a:endParaRPr dirty="0"/>
          </a:p>
        </p:txBody>
      </p:sp>
      <p:sp>
        <p:nvSpPr>
          <p:cNvPr id="262" name="Google Shape;262;p30"/>
          <p:cNvSpPr txBox="1">
            <a:spLocks noGrp="1"/>
          </p:cNvSpPr>
          <p:nvPr>
            <p:ph type="subTitle" idx="1"/>
          </p:nvPr>
        </p:nvSpPr>
        <p:spPr>
          <a:xfrm>
            <a:off x="663956" y="1098322"/>
            <a:ext cx="7355579" cy="1589275"/>
          </a:xfrm>
          <a:prstGeom prst="rect">
            <a:avLst/>
          </a:prstGeom>
        </p:spPr>
        <p:txBody>
          <a:bodyPr spcFirstLastPara="1" wrap="square" lIns="91425" tIns="91425" rIns="91425" bIns="91425" anchor="t" anchorCtr="0">
            <a:noAutofit/>
          </a:bodyPr>
          <a:lstStyle/>
          <a:p>
            <a:pPr marL="482600" indent="-342900">
              <a:buFont typeface="+mj-lt"/>
              <a:buAutoNum type="arabicPeriod"/>
            </a:pPr>
            <a:r>
              <a:rPr lang="en-IN" b="1" dirty="0">
                <a:latin typeface="Avenir Book" panose="02000503020000020003" pitchFamily="2" charset="0"/>
              </a:rPr>
              <a:t>Data Preprocessing</a:t>
            </a:r>
            <a:r>
              <a:rPr lang="en-IN" dirty="0">
                <a:latin typeface="Avenir Book" panose="02000503020000020003" pitchFamily="2" charset="0"/>
              </a:rPr>
              <a:t>: </a:t>
            </a:r>
            <a:r>
              <a:rPr lang="en-IN" sz="1200" dirty="0">
                <a:latin typeface="Avenir Book" panose="02000503020000020003" pitchFamily="2" charset="0"/>
              </a:rPr>
              <a:t>Describe loading interest rate data from CSV file. Explain normalization of bond price changes and conversion of interest rates to bond prices.</a:t>
            </a:r>
          </a:p>
          <a:p>
            <a:pPr>
              <a:buFont typeface="+mj-lt"/>
              <a:buAutoNum type="arabicPeriod"/>
            </a:pPr>
            <a:r>
              <a:rPr lang="en-IN" b="1" dirty="0">
                <a:latin typeface="Avenir Book" panose="02000503020000020003" pitchFamily="2" charset="0"/>
              </a:rPr>
              <a:t>Quantum Circuit Construction</a:t>
            </a:r>
            <a:r>
              <a:rPr lang="en-IN" dirty="0">
                <a:latin typeface="Avenir Book" panose="02000503020000020003" pitchFamily="2" charset="0"/>
              </a:rPr>
              <a:t>: </a:t>
            </a:r>
            <a:r>
              <a:rPr lang="en-IN" sz="1200" dirty="0">
                <a:latin typeface="Avenir Book" panose="02000503020000020003" pitchFamily="2" charset="0"/>
              </a:rPr>
              <a:t>Overview of constructing quantum circuits for A and Q operators. Mention the selection of objective qubits for estimation.</a:t>
            </a:r>
          </a:p>
          <a:p>
            <a:pPr>
              <a:buFont typeface="+mj-lt"/>
              <a:buAutoNum type="arabicPeriod"/>
            </a:pPr>
            <a:r>
              <a:rPr lang="en-IN" b="1" dirty="0">
                <a:latin typeface="Avenir Book" panose="02000503020000020003" pitchFamily="2" charset="0"/>
              </a:rPr>
              <a:t>Estimation Problem Setup</a:t>
            </a:r>
            <a:r>
              <a:rPr lang="en-IN" dirty="0">
                <a:latin typeface="Avenir Book" panose="02000503020000020003" pitchFamily="2" charset="0"/>
              </a:rPr>
              <a:t>: </a:t>
            </a:r>
            <a:r>
              <a:rPr lang="en-IN" sz="1200" dirty="0">
                <a:latin typeface="Avenir Book" panose="02000503020000020003" pitchFamily="2" charset="0"/>
              </a:rPr>
              <a:t>Explanation of setting up the estimation problem, including state preparation and Grover operator. Mention choice of parameters like target accuracy and confidence interval width.</a:t>
            </a:r>
          </a:p>
          <a:p>
            <a:pPr>
              <a:buFont typeface="+mj-lt"/>
              <a:buAutoNum type="arabicPeriod"/>
            </a:pPr>
            <a:r>
              <a:rPr lang="en-IN" sz="1200" b="1" dirty="0">
                <a:latin typeface="Avenir Book" panose="02000503020000020003" pitchFamily="2" charset="0"/>
              </a:rPr>
              <a:t>Iterative Amplitude Estimation (IAE)</a:t>
            </a:r>
            <a:r>
              <a:rPr lang="en-IN" sz="1200" dirty="0">
                <a:latin typeface="Avenir Book" panose="02000503020000020003" pitchFamily="2" charset="0"/>
              </a:rPr>
              <a:t>: Introduction to IAE as the chosen QAE variant. Description of parameters used for IAE and the role of the sampler.</a:t>
            </a:r>
          </a:p>
          <a:p>
            <a:pPr>
              <a:buFont typeface="+mj-lt"/>
              <a:buAutoNum type="arabicPeriod"/>
            </a:pPr>
            <a:r>
              <a:rPr lang="en-IN" sz="1200" b="1" dirty="0">
                <a:latin typeface="Avenir Book" panose="02000503020000020003" pitchFamily="2" charset="0"/>
              </a:rPr>
              <a:t>Quantum Risk Analysis Results</a:t>
            </a:r>
            <a:r>
              <a:rPr lang="en-IN" sz="1200" dirty="0">
                <a:latin typeface="Avenir Book" panose="02000503020000020003" pitchFamily="2" charset="0"/>
              </a:rPr>
              <a:t>:</a:t>
            </a:r>
          </a:p>
          <a:p>
            <a:pPr marL="596900" lvl="1" indent="0" algn="l">
              <a:buNone/>
            </a:pPr>
            <a:r>
              <a:rPr lang="en-IN" sz="1200" dirty="0">
                <a:latin typeface="Avenir Book" panose="02000503020000020003" pitchFamily="2" charset="0"/>
              </a:rPr>
              <a:t>Presentation of results:</a:t>
            </a:r>
          </a:p>
          <a:p>
            <a:pPr marL="1085850" lvl="2" indent="-171450" algn="l">
              <a:buFont typeface="Arial" panose="020B0604020202020204" pitchFamily="34" charset="0"/>
              <a:buChar char="•"/>
            </a:pPr>
            <a:r>
              <a:rPr lang="en-IN" sz="1200" dirty="0" err="1">
                <a:latin typeface="Avenir Book" panose="02000503020000020003" pitchFamily="2" charset="0"/>
              </a:rPr>
              <a:t>VaR</a:t>
            </a:r>
            <a:r>
              <a:rPr lang="en-IN" sz="1200" dirty="0">
                <a:latin typeface="Avenir Book" panose="02000503020000020003" pitchFamily="2" charset="0"/>
              </a:rPr>
              <a:t> (Value at Risk) estimation.</a:t>
            </a:r>
          </a:p>
          <a:p>
            <a:pPr marL="1085850" lvl="2" indent="-171450" algn="l">
              <a:buFont typeface="Arial" panose="020B0604020202020204" pitchFamily="34" charset="0"/>
              <a:buChar char="•"/>
            </a:pPr>
            <a:r>
              <a:rPr lang="en-IN" sz="1200" dirty="0" err="1">
                <a:latin typeface="Avenir Book" panose="02000503020000020003" pitchFamily="2" charset="0"/>
              </a:rPr>
              <a:t>CVaR</a:t>
            </a:r>
            <a:r>
              <a:rPr lang="en-IN" sz="1200" dirty="0">
                <a:latin typeface="Avenir Book" panose="02000503020000020003" pitchFamily="2" charset="0"/>
              </a:rPr>
              <a:t> (Conditional Value at Risk) estimation.</a:t>
            </a:r>
          </a:p>
          <a:p>
            <a:pPr marL="596900" lvl="1" indent="0" algn="l">
              <a:buNone/>
            </a:pPr>
            <a:r>
              <a:rPr lang="en-IN" sz="1200" dirty="0">
                <a:latin typeface="Avenir Book" panose="02000503020000020003" pitchFamily="2" charset="0"/>
              </a:rPr>
              <a:t>Mention confidence level used for calculations (e.g., 95%).</a:t>
            </a:r>
          </a:p>
          <a:p>
            <a:pPr marL="0" lvl="0" indent="0" rtl="0">
              <a:spcBef>
                <a:spcPts val="0"/>
              </a:spcBef>
              <a:spcAft>
                <a:spcPts val="0"/>
              </a:spcAft>
              <a:buNone/>
            </a:pPr>
            <a:endParaRPr sz="1200" dirty="0">
              <a:solidFill>
                <a:schemeClr val="tx1">
                  <a:lumMod val="50000"/>
                </a:schemeClr>
              </a:solidFill>
              <a:latin typeface="Avenir Book" panose="02000503020000020003" pitchFamily="2" charset="0"/>
            </a:endParaRPr>
          </a:p>
        </p:txBody>
      </p:sp>
      <p:grpSp>
        <p:nvGrpSpPr>
          <p:cNvPr id="267" name="Google Shape;267;p30"/>
          <p:cNvGrpSpPr/>
          <p:nvPr/>
        </p:nvGrpSpPr>
        <p:grpSpPr>
          <a:xfrm>
            <a:off x="5597883" y="1466212"/>
            <a:ext cx="474120" cy="474120"/>
            <a:chOff x="6092970" y="1725500"/>
            <a:chExt cx="474120" cy="474120"/>
          </a:xfrm>
        </p:grpSpPr>
        <p:sp>
          <p:nvSpPr>
            <p:cNvPr id="268" name="Google Shape;268;p30"/>
            <p:cNvSpPr/>
            <p:nvPr/>
          </p:nvSpPr>
          <p:spPr>
            <a:xfrm>
              <a:off x="6092970" y="1725500"/>
              <a:ext cx="474120" cy="474120"/>
            </a:xfrm>
            <a:custGeom>
              <a:avLst/>
              <a:gdLst/>
              <a:ahLst/>
              <a:cxnLst/>
              <a:rect l="l" t="t" r="r" b="b"/>
              <a:pathLst>
                <a:path w="1317" h="1317" extrusionOk="0">
                  <a:moveTo>
                    <a:pt x="726" y="1274"/>
                  </a:moveTo>
                  <a:cubicBezTo>
                    <a:pt x="425" y="1274"/>
                    <a:pt x="179" y="1028"/>
                    <a:pt x="179" y="726"/>
                  </a:cubicBezTo>
                  <a:cubicBezTo>
                    <a:pt x="179" y="607"/>
                    <a:pt x="216" y="494"/>
                    <a:pt x="288" y="399"/>
                  </a:cubicBezTo>
                  <a:lnTo>
                    <a:pt x="373" y="480"/>
                  </a:lnTo>
                  <a:cubicBezTo>
                    <a:pt x="322" y="552"/>
                    <a:pt x="296" y="637"/>
                    <a:pt x="296" y="726"/>
                  </a:cubicBezTo>
                  <a:cubicBezTo>
                    <a:pt x="296" y="964"/>
                    <a:pt x="489" y="1157"/>
                    <a:pt x="726" y="1157"/>
                  </a:cubicBezTo>
                  <a:cubicBezTo>
                    <a:pt x="964" y="1157"/>
                    <a:pt x="1157" y="964"/>
                    <a:pt x="1157" y="726"/>
                  </a:cubicBezTo>
                  <a:cubicBezTo>
                    <a:pt x="1157" y="489"/>
                    <a:pt x="964" y="295"/>
                    <a:pt x="726" y="295"/>
                  </a:cubicBezTo>
                  <a:cubicBezTo>
                    <a:pt x="637" y="295"/>
                    <a:pt x="552" y="322"/>
                    <a:pt x="480" y="373"/>
                  </a:cubicBezTo>
                  <a:lnTo>
                    <a:pt x="399" y="288"/>
                  </a:lnTo>
                  <a:cubicBezTo>
                    <a:pt x="494" y="216"/>
                    <a:pt x="607" y="179"/>
                    <a:pt x="726" y="179"/>
                  </a:cubicBezTo>
                  <a:cubicBezTo>
                    <a:pt x="1028" y="179"/>
                    <a:pt x="1274" y="424"/>
                    <a:pt x="1274" y="726"/>
                  </a:cubicBezTo>
                  <a:cubicBezTo>
                    <a:pt x="1274" y="1028"/>
                    <a:pt x="1028" y="1274"/>
                    <a:pt x="726" y="1274"/>
                  </a:cubicBezTo>
                  <a:moveTo>
                    <a:pt x="538" y="758"/>
                  </a:moveTo>
                  <a:cubicBezTo>
                    <a:pt x="532" y="761"/>
                    <a:pt x="527" y="766"/>
                    <a:pt x="521" y="772"/>
                  </a:cubicBezTo>
                  <a:cubicBezTo>
                    <a:pt x="513" y="780"/>
                    <a:pt x="513" y="793"/>
                    <a:pt x="521" y="802"/>
                  </a:cubicBezTo>
                  <a:cubicBezTo>
                    <a:pt x="525" y="806"/>
                    <a:pt x="531" y="808"/>
                    <a:pt x="536" y="808"/>
                  </a:cubicBezTo>
                  <a:cubicBezTo>
                    <a:pt x="542" y="808"/>
                    <a:pt x="547" y="806"/>
                    <a:pt x="552" y="802"/>
                  </a:cubicBezTo>
                  <a:cubicBezTo>
                    <a:pt x="563" y="790"/>
                    <a:pt x="571" y="787"/>
                    <a:pt x="582" y="784"/>
                  </a:cubicBezTo>
                  <a:cubicBezTo>
                    <a:pt x="595" y="780"/>
                    <a:pt x="611" y="775"/>
                    <a:pt x="630" y="755"/>
                  </a:cubicBezTo>
                  <a:cubicBezTo>
                    <a:pt x="649" y="736"/>
                    <a:pt x="654" y="720"/>
                    <a:pt x="659" y="707"/>
                  </a:cubicBezTo>
                  <a:cubicBezTo>
                    <a:pt x="662" y="696"/>
                    <a:pt x="665" y="689"/>
                    <a:pt x="677" y="677"/>
                  </a:cubicBezTo>
                  <a:cubicBezTo>
                    <a:pt x="689" y="665"/>
                    <a:pt x="696" y="662"/>
                    <a:pt x="707" y="659"/>
                  </a:cubicBezTo>
                  <a:cubicBezTo>
                    <a:pt x="720" y="654"/>
                    <a:pt x="736" y="649"/>
                    <a:pt x="755" y="630"/>
                  </a:cubicBezTo>
                  <a:cubicBezTo>
                    <a:pt x="775" y="611"/>
                    <a:pt x="780" y="595"/>
                    <a:pt x="784" y="582"/>
                  </a:cubicBezTo>
                  <a:cubicBezTo>
                    <a:pt x="787" y="571"/>
                    <a:pt x="790" y="563"/>
                    <a:pt x="802" y="551"/>
                  </a:cubicBezTo>
                  <a:cubicBezTo>
                    <a:pt x="810" y="543"/>
                    <a:pt x="810" y="529"/>
                    <a:pt x="802" y="521"/>
                  </a:cubicBezTo>
                  <a:cubicBezTo>
                    <a:pt x="793" y="513"/>
                    <a:pt x="780" y="513"/>
                    <a:pt x="772" y="521"/>
                  </a:cubicBezTo>
                  <a:cubicBezTo>
                    <a:pt x="766" y="527"/>
                    <a:pt x="761" y="532"/>
                    <a:pt x="758" y="537"/>
                  </a:cubicBezTo>
                  <a:cubicBezTo>
                    <a:pt x="712" y="503"/>
                    <a:pt x="655" y="490"/>
                    <a:pt x="604" y="504"/>
                  </a:cubicBezTo>
                  <a:lnTo>
                    <a:pt x="510" y="404"/>
                  </a:lnTo>
                  <a:cubicBezTo>
                    <a:pt x="574" y="361"/>
                    <a:pt x="648" y="338"/>
                    <a:pt x="726" y="338"/>
                  </a:cubicBezTo>
                  <a:cubicBezTo>
                    <a:pt x="941" y="338"/>
                    <a:pt x="1115" y="512"/>
                    <a:pt x="1115" y="726"/>
                  </a:cubicBezTo>
                  <a:cubicBezTo>
                    <a:pt x="1115" y="940"/>
                    <a:pt x="941" y="1115"/>
                    <a:pt x="726" y="1115"/>
                  </a:cubicBezTo>
                  <a:cubicBezTo>
                    <a:pt x="512" y="1115"/>
                    <a:pt x="338" y="940"/>
                    <a:pt x="338" y="726"/>
                  </a:cubicBezTo>
                  <a:cubicBezTo>
                    <a:pt x="338" y="648"/>
                    <a:pt x="361" y="574"/>
                    <a:pt x="404" y="510"/>
                  </a:cubicBezTo>
                  <a:lnTo>
                    <a:pt x="504" y="604"/>
                  </a:lnTo>
                  <a:cubicBezTo>
                    <a:pt x="490" y="655"/>
                    <a:pt x="503" y="712"/>
                    <a:pt x="538" y="758"/>
                  </a:cubicBezTo>
                  <a:moveTo>
                    <a:pt x="56" y="120"/>
                  </a:moveTo>
                  <a:cubicBezTo>
                    <a:pt x="48" y="112"/>
                    <a:pt x="43" y="100"/>
                    <a:pt x="42" y="88"/>
                  </a:cubicBezTo>
                  <a:cubicBezTo>
                    <a:pt x="42" y="76"/>
                    <a:pt x="47" y="64"/>
                    <a:pt x="56" y="55"/>
                  </a:cubicBezTo>
                  <a:cubicBezTo>
                    <a:pt x="64" y="47"/>
                    <a:pt x="76" y="42"/>
                    <a:pt x="88" y="42"/>
                  </a:cubicBezTo>
                  <a:cubicBezTo>
                    <a:pt x="101" y="42"/>
                    <a:pt x="112" y="47"/>
                    <a:pt x="120" y="56"/>
                  </a:cubicBezTo>
                  <a:lnTo>
                    <a:pt x="583" y="543"/>
                  </a:lnTo>
                  <a:cubicBezTo>
                    <a:pt x="589" y="549"/>
                    <a:pt x="598" y="551"/>
                    <a:pt x="606" y="548"/>
                  </a:cubicBezTo>
                  <a:cubicBezTo>
                    <a:pt x="648" y="532"/>
                    <a:pt x="701" y="544"/>
                    <a:pt x="740" y="578"/>
                  </a:cubicBezTo>
                  <a:cubicBezTo>
                    <a:pt x="737" y="585"/>
                    <a:pt x="734" y="591"/>
                    <a:pt x="725" y="600"/>
                  </a:cubicBezTo>
                  <a:cubicBezTo>
                    <a:pt x="713" y="612"/>
                    <a:pt x="705" y="614"/>
                    <a:pt x="694" y="618"/>
                  </a:cubicBezTo>
                  <a:cubicBezTo>
                    <a:pt x="682" y="622"/>
                    <a:pt x="666" y="627"/>
                    <a:pt x="646" y="646"/>
                  </a:cubicBezTo>
                  <a:cubicBezTo>
                    <a:pt x="627" y="666"/>
                    <a:pt x="622" y="682"/>
                    <a:pt x="618" y="694"/>
                  </a:cubicBezTo>
                  <a:cubicBezTo>
                    <a:pt x="614" y="705"/>
                    <a:pt x="612" y="713"/>
                    <a:pt x="600" y="725"/>
                  </a:cubicBezTo>
                  <a:cubicBezTo>
                    <a:pt x="591" y="734"/>
                    <a:pt x="585" y="737"/>
                    <a:pt x="578" y="740"/>
                  </a:cubicBezTo>
                  <a:cubicBezTo>
                    <a:pt x="544" y="700"/>
                    <a:pt x="532" y="648"/>
                    <a:pt x="548" y="605"/>
                  </a:cubicBezTo>
                  <a:cubicBezTo>
                    <a:pt x="551" y="597"/>
                    <a:pt x="549" y="588"/>
                    <a:pt x="543" y="582"/>
                  </a:cubicBezTo>
                  <a:lnTo>
                    <a:pt x="56" y="120"/>
                  </a:lnTo>
                  <a:moveTo>
                    <a:pt x="726" y="136"/>
                  </a:moveTo>
                  <a:cubicBezTo>
                    <a:pt x="596" y="136"/>
                    <a:pt x="473" y="178"/>
                    <a:pt x="369" y="256"/>
                  </a:cubicBezTo>
                  <a:lnTo>
                    <a:pt x="151" y="27"/>
                  </a:lnTo>
                  <a:cubicBezTo>
                    <a:pt x="135" y="10"/>
                    <a:pt x="113" y="0"/>
                    <a:pt x="89" y="0"/>
                  </a:cubicBezTo>
                  <a:cubicBezTo>
                    <a:pt x="65" y="-1"/>
                    <a:pt x="43" y="8"/>
                    <a:pt x="25" y="25"/>
                  </a:cubicBezTo>
                  <a:cubicBezTo>
                    <a:pt x="9" y="42"/>
                    <a:pt x="-1" y="65"/>
                    <a:pt x="0" y="89"/>
                  </a:cubicBezTo>
                  <a:cubicBezTo>
                    <a:pt x="0" y="113"/>
                    <a:pt x="10" y="135"/>
                    <a:pt x="27" y="151"/>
                  </a:cubicBezTo>
                  <a:lnTo>
                    <a:pt x="257" y="369"/>
                  </a:lnTo>
                  <a:cubicBezTo>
                    <a:pt x="178" y="472"/>
                    <a:pt x="136" y="596"/>
                    <a:pt x="136" y="726"/>
                  </a:cubicBezTo>
                  <a:cubicBezTo>
                    <a:pt x="136" y="1052"/>
                    <a:pt x="401" y="1317"/>
                    <a:pt x="726" y="1317"/>
                  </a:cubicBezTo>
                  <a:cubicBezTo>
                    <a:pt x="1052" y="1317"/>
                    <a:pt x="1317" y="1052"/>
                    <a:pt x="1317" y="726"/>
                  </a:cubicBezTo>
                  <a:cubicBezTo>
                    <a:pt x="1317" y="401"/>
                    <a:pt x="1052" y="136"/>
                    <a:pt x="726" y="13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 name="Google Shape;269;p30"/>
            <p:cNvSpPr/>
            <p:nvPr/>
          </p:nvSpPr>
          <p:spPr>
            <a:xfrm>
              <a:off x="6266490" y="2061380"/>
              <a:ext cx="95760" cy="47880"/>
            </a:xfrm>
            <a:custGeom>
              <a:avLst/>
              <a:gdLst/>
              <a:ahLst/>
              <a:cxnLst/>
              <a:rect l="l" t="t" r="r" b="b"/>
              <a:pathLst>
                <a:path w="266" h="133" extrusionOk="0">
                  <a:moveTo>
                    <a:pt x="7" y="36"/>
                  </a:moveTo>
                  <a:cubicBezTo>
                    <a:pt x="71" y="99"/>
                    <a:pt x="155" y="133"/>
                    <a:pt x="244" y="133"/>
                  </a:cubicBezTo>
                  <a:cubicBezTo>
                    <a:pt x="256" y="133"/>
                    <a:pt x="266" y="124"/>
                    <a:pt x="266" y="112"/>
                  </a:cubicBezTo>
                  <a:cubicBezTo>
                    <a:pt x="266" y="100"/>
                    <a:pt x="256" y="91"/>
                    <a:pt x="244" y="91"/>
                  </a:cubicBezTo>
                  <a:cubicBezTo>
                    <a:pt x="166" y="91"/>
                    <a:pt x="92" y="60"/>
                    <a:pt x="37" y="6"/>
                  </a:cubicBezTo>
                  <a:cubicBezTo>
                    <a:pt x="28" y="-2"/>
                    <a:pt x="15" y="-2"/>
                    <a:pt x="6" y="6"/>
                  </a:cubicBezTo>
                  <a:cubicBezTo>
                    <a:pt x="-2" y="14"/>
                    <a:pt x="-2" y="28"/>
                    <a:pt x="7" y="36"/>
                  </a:cubicBezTo>
                  <a:close/>
                </a:path>
              </a:pathLst>
            </a:custGeom>
            <a:solidFill>
              <a:schemeClr val="lt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0" name="Google Shape;270;p30"/>
            <p:cNvSpPr/>
            <p:nvPr/>
          </p:nvSpPr>
          <p:spPr>
            <a:xfrm>
              <a:off x="6346770" y="1864460"/>
              <a:ext cx="129960" cy="130320"/>
            </a:xfrm>
            <a:custGeom>
              <a:avLst/>
              <a:gdLst/>
              <a:ahLst/>
              <a:cxnLst/>
              <a:rect l="l" t="t" r="r" b="b"/>
              <a:pathLst>
                <a:path w="361" h="362" extrusionOk="0">
                  <a:moveTo>
                    <a:pt x="319" y="340"/>
                  </a:moveTo>
                  <a:cubicBezTo>
                    <a:pt x="319" y="352"/>
                    <a:pt x="328" y="362"/>
                    <a:pt x="340" y="362"/>
                  </a:cubicBezTo>
                  <a:cubicBezTo>
                    <a:pt x="352" y="362"/>
                    <a:pt x="361" y="352"/>
                    <a:pt x="361" y="340"/>
                  </a:cubicBezTo>
                  <a:cubicBezTo>
                    <a:pt x="361" y="153"/>
                    <a:pt x="209" y="0"/>
                    <a:pt x="21" y="0"/>
                  </a:cubicBezTo>
                  <a:cubicBezTo>
                    <a:pt x="10" y="0"/>
                    <a:pt x="0" y="10"/>
                    <a:pt x="0" y="22"/>
                  </a:cubicBezTo>
                  <a:cubicBezTo>
                    <a:pt x="0" y="34"/>
                    <a:pt x="10" y="43"/>
                    <a:pt x="21" y="43"/>
                  </a:cubicBezTo>
                  <a:cubicBezTo>
                    <a:pt x="185" y="43"/>
                    <a:pt x="319" y="176"/>
                    <a:pt x="319" y="34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1" name="Google Shape;271;p30"/>
            <p:cNvSpPr/>
            <p:nvPr/>
          </p:nvSpPr>
          <p:spPr>
            <a:xfrm>
              <a:off x="6387810" y="1946540"/>
              <a:ext cx="56160" cy="119160"/>
            </a:xfrm>
            <a:custGeom>
              <a:avLst/>
              <a:gdLst/>
              <a:ahLst/>
              <a:cxnLst/>
              <a:rect l="l" t="t" r="r" b="b"/>
              <a:pathLst>
                <a:path w="156" h="331" extrusionOk="0">
                  <a:moveTo>
                    <a:pt x="108" y="2"/>
                  </a:moveTo>
                  <a:cubicBezTo>
                    <a:pt x="97" y="6"/>
                    <a:pt x="92" y="19"/>
                    <a:pt x="97" y="30"/>
                  </a:cubicBezTo>
                  <a:cubicBezTo>
                    <a:pt x="108" y="56"/>
                    <a:pt x="114" y="84"/>
                    <a:pt x="114" y="112"/>
                  </a:cubicBezTo>
                  <a:cubicBezTo>
                    <a:pt x="114" y="133"/>
                    <a:pt x="111" y="154"/>
                    <a:pt x="104" y="174"/>
                  </a:cubicBezTo>
                  <a:cubicBezTo>
                    <a:pt x="89" y="224"/>
                    <a:pt x="56" y="265"/>
                    <a:pt x="11" y="291"/>
                  </a:cubicBezTo>
                  <a:cubicBezTo>
                    <a:pt x="0" y="297"/>
                    <a:pt x="-3" y="310"/>
                    <a:pt x="3" y="320"/>
                  </a:cubicBezTo>
                  <a:cubicBezTo>
                    <a:pt x="7" y="327"/>
                    <a:pt x="14" y="331"/>
                    <a:pt x="21" y="331"/>
                  </a:cubicBezTo>
                  <a:cubicBezTo>
                    <a:pt x="25" y="331"/>
                    <a:pt x="29" y="330"/>
                    <a:pt x="32" y="328"/>
                  </a:cubicBezTo>
                  <a:cubicBezTo>
                    <a:pt x="86" y="297"/>
                    <a:pt x="126" y="247"/>
                    <a:pt x="145" y="187"/>
                  </a:cubicBezTo>
                  <a:cubicBezTo>
                    <a:pt x="153" y="163"/>
                    <a:pt x="156" y="138"/>
                    <a:pt x="156" y="112"/>
                  </a:cubicBezTo>
                  <a:cubicBezTo>
                    <a:pt x="156" y="78"/>
                    <a:pt x="149" y="44"/>
                    <a:pt x="136" y="13"/>
                  </a:cubicBezTo>
                  <a:cubicBezTo>
                    <a:pt x="131" y="2"/>
                    <a:pt x="118" y="-3"/>
                    <a:pt x="108" y="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extLst>
      <p:ext uri="{BB962C8B-B14F-4D97-AF65-F5344CB8AC3E}">
        <p14:creationId xmlns:p14="http://schemas.microsoft.com/office/powerpoint/2010/main" val="2638928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p:nvPr/>
        </p:nvSpPr>
        <p:spPr>
          <a:xfrm flipH="1">
            <a:off x="6793109" y="857421"/>
            <a:ext cx="1197300" cy="1197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9" name="Google Shape;249;p29"/>
          <p:cNvSpPr txBox="1">
            <a:spLocks noGrp="1"/>
          </p:cNvSpPr>
          <p:nvPr>
            <p:ph type="title"/>
          </p:nvPr>
        </p:nvSpPr>
        <p:spPr>
          <a:xfrm>
            <a:off x="4688025" y="2133200"/>
            <a:ext cx="3280800" cy="151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Federal Bonds</a:t>
            </a:r>
            <a:endParaRPr dirty="0"/>
          </a:p>
        </p:txBody>
      </p:sp>
      <p:sp>
        <p:nvSpPr>
          <p:cNvPr id="250" name="Google Shape;250;p29"/>
          <p:cNvSpPr txBox="1">
            <a:spLocks noGrp="1"/>
          </p:cNvSpPr>
          <p:nvPr>
            <p:ph type="title" idx="2"/>
          </p:nvPr>
        </p:nvSpPr>
        <p:spPr>
          <a:xfrm>
            <a:off x="6826250" y="998125"/>
            <a:ext cx="11310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51" name="Google Shape;251;p29"/>
          <p:cNvSpPr txBox="1">
            <a:spLocks noGrp="1"/>
          </p:cNvSpPr>
          <p:nvPr>
            <p:ph type="subTitle" idx="1"/>
          </p:nvPr>
        </p:nvSpPr>
        <p:spPr>
          <a:xfrm>
            <a:off x="4688025" y="3633025"/>
            <a:ext cx="3280800" cy="653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The second most safest investment</a:t>
            </a:r>
            <a:endParaRPr dirty="0"/>
          </a:p>
        </p:txBody>
      </p:sp>
      <p:sp>
        <p:nvSpPr>
          <p:cNvPr id="256" name="Google Shape;256;p29"/>
          <p:cNvSpPr/>
          <p:nvPr/>
        </p:nvSpPr>
        <p:spPr>
          <a:xfrm>
            <a:off x="3169660" y="1520027"/>
            <a:ext cx="474120" cy="366480"/>
          </a:xfrm>
          <a:custGeom>
            <a:avLst/>
            <a:gdLst/>
            <a:ahLst/>
            <a:cxnLst/>
            <a:rect l="l" t="t" r="r" b="b"/>
            <a:pathLst>
              <a:path w="1317" h="1018" extrusionOk="0">
                <a:moveTo>
                  <a:pt x="1260" y="481"/>
                </a:moveTo>
                <a:cubicBezTo>
                  <a:pt x="1214" y="510"/>
                  <a:pt x="1146" y="552"/>
                  <a:pt x="1070" y="600"/>
                </a:cubicBezTo>
                <a:cubicBezTo>
                  <a:pt x="1062" y="582"/>
                  <a:pt x="1052" y="566"/>
                  <a:pt x="1042" y="549"/>
                </a:cubicBezTo>
                <a:lnTo>
                  <a:pt x="1210" y="397"/>
                </a:lnTo>
                <a:lnTo>
                  <a:pt x="1260" y="429"/>
                </a:lnTo>
                <a:cubicBezTo>
                  <a:pt x="1270" y="435"/>
                  <a:pt x="1275" y="444"/>
                  <a:pt x="1275" y="455"/>
                </a:cubicBezTo>
                <a:cubicBezTo>
                  <a:pt x="1275" y="466"/>
                  <a:pt x="1269" y="475"/>
                  <a:pt x="1260" y="481"/>
                </a:cubicBezTo>
                <a:moveTo>
                  <a:pt x="797" y="771"/>
                </a:moveTo>
                <a:lnTo>
                  <a:pt x="941" y="641"/>
                </a:lnTo>
                <a:cubicBezTo>
                  <a:pt x="946" y="651"/>
                  <a:pt x="951" y="661"/>
                  <a:pt x="955" y="672"/>
                </a:cubicBezTo>
                <a:cubicBezTo>
                  <a:pt x="952" y="674"/>
                  <a:pt x="949" y="676"/>
                  <a:pt x="946" y="678"/>
                </a:cubicBezTo>
                <a:cubicBezTo>
                  <a:pt x="896" y="709"/>
                  <a:pt x="846" y="741"/>
                  <a:pt x="797" y="771"/>
                </a:cubicBezTo>
                <a:moveTo>
                  <a:pt x="721" y="947"/>
                </a:moveTo>
                <a:cubicBezTo>
                  <a:pt x="706" y="965"/>
                  <a:pt x="683" y="976"/>
                  <a:pt x="659" y="976"/>
                </a:cubicBezTo>
                <a:cubicBezTo>
                  <a:pt x="634" y="976"/>
                  <a:pt x="612" y="965"/>
                  <a:pt x="597" y="947"/>
                </a:cubicBezTo>
                <a:cubicBezTo>
                  <a:pt x="616" y="935"/>
                  <a:pt x="636" y="922"/>
                  <a:pt x="659" y="908"/>
                </a:cubicBezTo>
                <a:lnTo>
                  <a:pt x="721" y="947"/>
                </a:lnTo>
                <a:moveTo>
                  <a:pt x="43" y="455"/>
                </a:moveTo>
                <a:cubicBezTo>
                  <a:pt x="43" y="444"/>
                  <a:pt x="48" y="435"/>
                  <a:pt x="57" y="429"/>
                </a:cubicBezTo>
                <a:lnTo>
                  <a:pt x="107" y="397"/>
                </a:lnTo>
                <a:lnTo>
                  <a:pt x="276" y="549"/>
                </a:lnTo>
                <a:cubicBezTo>
                  <a:pt x="265" y="566"/>
                  <a:pt x="256" y="583"/>
                  <a:pt x="248" y="600"/>
                </a:cubicBezTo>
                <a:lnTo>
                  <a:pt x="57" y="481"/>
                </a:lnTo>
                <a:cubicBezTo>
                  <a:pt x="48" y="475"/>
                  <a:pt x="43" y="466"/>
                  <a:pt x="43" y="455"/>
                </a:cubicBezTo>
                <a:moveTo>
                  <a:pt x="146" y="288"/>
                </a:moveTo>
                <a:cubicBezTo>
                  <a:pt x="151" y="256"/>
                  <a:pt x="177" y="230"/>
                  <a:pt x="209" y="225"/>
                </a:cubicBezTo>
                <a:lnTo>
                  <a:pt x="282" y="212"/>
                </a:lnTo>
                <a:lnTo>
                  <a:pt x="395" y="423"/>
                </a:lnTo>
                <a:cubicBezTo>
                  <a:pt x="359" y="449"/>
                  <a:pt x="327" y="479"/>
                  <a:pt x="300" y="514"/>
                </a:cubicBezTo>
                <a:lnTo>
                  <a:pt x="133" y="362"/>
                </a:lnTo>
                <a:lnTo>
                  <a:pt x="146" y="288"/>
                </a:lnTo>
                <a:moveTo>
                  <a:pt x="357" y="126"/>
                </a:moveTo>
                <a:cubicBezTo>
                  <a:pt x="371" y="103"/>
                  <a:pt x="396" y="89"/>
                  <a:pt x="423" y="89"/>
                </a:cubicBezTo>
                <a:cubicBezTo>
                  <a:pt x="428" y="89"/>
                  <a:pt x="434" y="90"/>
                  <a:pt x="440" y="91"/>
                </a:cubicBezTo>
                <a:lnTo>
                  <a:pt x="510" y="107"/>
                </a:lnTo>
                <a:lnTo>
                  <a:pt x="551" y="351"/>
                </a:lnTo>
                <a:cubicBezTo>
                  <a:pt x="509" y="362"/>
                  <a:pt x="469" y="378"/>
                  <a:pt x="431" y="400"/>
                </a:cubicBezTo>
                <a:lnTo>
                  <a:pt x="317" y="188"/>
                </a:lnTo>
                <a:lnTo>
                  <a:pt x="357" y="126"/>
                </a:lnTo>
                <a:moveTo>
                  <a:pt x="614" y="57"/>
                </a:moveTo>
                <a:cubicBezTo>
                  <a:pt x="641" y="38"/>
                  <a:pt x="677" y="38"/>
                  <a:pt x="704" y="57"/>
                </a:cubicBezTo>
                <a:lnTo>
                  <a:pt x="765" y="100"/>
                </a:lnTo>
                <a:lnTo>
                  <a:pt x="725" y="343"/>
                </a:lnTo>
                <a:cubicBezTo>
                  <a:pt x="703" y="340"/>
                  <a:pt x="681" y="338"/>
                  <a:pt x="659" y="338"/>
                </a:cubicBezTo>
                <a:cubicBezTo>
                  <a:pt x="637" y="338"/>
                  <a:pt x="615" y="340"/>
                  <a:pt x="593" y="343"/>
                </a:cubicBezTo>
                <a:lnTo>
                  <a:pt x="552" y="100"/>
                </a:lnTo>
                <a:lnTo>
                  <a:pt x="614" y="57"/>
                </a:lnTo>
                <a:moveTo>
                  <a:pt x="878" y="91"/>
                </a:moveTo>
                <a:cubicBezTo>
                  <a:pt x="910" y="84"/>
                  <a:pt x="943" y="98"/>
                  <a:pt x="961" y="126"/>
                </a:cubicBezTo>
                <a:lnTo>
                  <a:pt x="1000" y="188"/>
                </a:lnTo>
                <a:lnTo>
                  <a:pt x="886" y="400"/>
                </a:lnTo>
                <a:cubicBezTo>
                  <a:pt x="849" y="378"/>
                  <a:pt x="808" y="362"/>
                  <a:pt x="766" y="351"/>
                </a:cubicBezTo>
                <a:lnTo>
                  <a:pt x="807" y="107"/>
                </a:lnTo>
                <a:lnTo>
                  <a:pt x="878" y="91"/>
                </a:lnTo>
                <a:moveTo>
                  <a:pt x="858" y="542"/>
                </a:moveTo>
                <a:cubicBezTo>
                  <a:pt x="881" y="560"/>
                  <a:pt x="901" y="581"/>
                  <a:pt x="918" y="604"/>
                </a:cubicBezTo>
                <a:lnTo>
                  <a:pt x="736" y="768"/>
                </a:lnTo>
                <a:lnTo>
                  <a:pt x="858" y="542"/>
                </a:lnTo>
                <a:moveTo>
                  <a:pt x="377" y="641"/>
                </a:moveTo>
                <a:lnTo>
                  <a:pt x="521" y="772"/>
                </a:lnTo>
                <a:lnTo>
                  <a:pt x="362" y="672"/>
                </a:lnTo>
                <a:cubicBezTo>
                  <a:pt x="367" y="661"/>
                  <a:pt x="371" y="651"/>
                  <a:pt x="377" y="641"/>
                </a:cubicBezTo>
                <a:moveTo>
                  <a:pt x="439" y="504"/>
                </a:moveTo>
                <a:cubicBezTo>
                  <a:pt x="412" y="524"/>
                  <a:pt x="388" y="548"/>
                  <a:pt x="368" y="575"/>
                </a:cubicBezTo>
                <a:lnTo>
                  <a:pt x="332" y="543"/>
                </a:lnTo>
                <a:cubicBezTo>
                  <a:pt x="356" y="511"/>
                  <a:pt x="384" y="484"/>
                  <a:pt x="416" y="460"/>
                </a:cubicBezTo>
                <a:lnTo>
                  <a:pt x="439" y="504"/>
                </a:lnTo>
                <a:moveTo>
                  <a:pt x="566" y="442"/>
                </a:moveTo>
                <a:cubicBezTo>
                  <a:pt x="534" y="450"/>
                  <a:pt x="503" y="463"/>
                  <a:pt x="474" y="480"/>
                </a:cubicBezTo>
                <a:lnTo>
                  <a:pt x="451" y="437"/>
                </a:lnTo>
                <a:cubicBezTo>
                  <a:pt x="485" y="418"/>
                  <a:pt x="520" y="403"/>
                  <a:pt x="558" y="393"/>
                </a:cubicBezTo>
                <a:lnTo>
                  <a:pt x="566" y="442"/>
                </a:lnTo>
                <a:moveTo>
                  <a:pt x="710" y="433"/>
                </a:moveTo>
                <a:cubicBezTo>
                  <a:pt x="693" y="431"/>
                  <a:pt x="676" y="429"/>
                  <a:pt x="659" y="429"/>
                </a:cubicBezTo>
                <a:cubicBezTo>
                  <a:pt x="642" y="429"/>
                  <a:pt x="625" y="431"/>
                  <a:pt x="608" y="433"/>
                </a:cubicBezTo>
                <a:lnTo>
                  <a:pt x="600" y="385"/>
                </a:lnTo>
                <a:cubicBezTo>
                  <a:pt x="619" y="382"/>
                  <a:pt x="639" y="381"/>
                  <a:pt x="659" y="381"/>
                </a:cubicBezTo>
                <a:cubicBezTo>
                  <a:pt x="679" y="381"/>
                  <a:pt x="698" y="382"/>
                  <a:pt x="718" y="385"/>
                </a:cubicBezTo>
                <a:lnTo>
                  <a:pt x="710" y="433"/>
                </a:lnTo>
                <a:moveTo>
                  <a:pt x="751" y="442"/>
                </a:moveTo>
                <a:lnTo>
                  <a:pt x="759" y="394"/>
                </a:lnTo>
                <a:cubicBezTo>
                  <a:pt x="797" y="403"/>
                  <a:pt x="833" y="418"/>
                  <a:pt x="866" y="437"/>
                </a:cubicBezTo>
                <a:lnTo>
                  <a:pt x="843" y="480"/>
                </a:lnTo>
                <a:cubicBezTo>
                  <a:pt x="815" y="463"/>
                  <a:pt x="784" y="450"/>
                  <a:pt x="751" y="442"/>
                </a:cubicBezTo>
                <a:moveTo>
                  <a:pt x="744" y="484"/>
                </a:moveTo>
                <a:cubicBezTo>
                  <a:pt x="772" y="492"/>
                  <a:pt x="798" y="503"/>
                  <a:pt x="823" y="518"/>
                </a:cubicBezTo>
                <a:lnTo>
                  <a:pt x="701" y="744"/>
                </a:lnTo>
                <a:lnTo>
                  <a:pt x="744" y="484"/>
                </a:lnTo>
                <a:moveTo>
                  <a:pt x="581" y="768"/>
                </a:moveTo>
                <a:lnTo>
                  <a:pt x="400" y="604"/>
                </a:lnTo>
                <a:cubicBezTo>
                  <a:pt x="417" y="581"/>
                  <a:pt x="437" y="560"/>
                  <a:pt x="459" y="542"/>
                </a:cubicBezTo>
                <a:lnTo>
                  <a:pt x="581" y="768"/>
                </a:lnTo>
                <a:moveTo>
                  <a:pt x="615" y="475"/>
                </a:moveTo>
                <a:cubicBezTo>
                  <a:pt x="629" y="473"/>
                  <a:pt x="644" y="472"/>
                  <a:pt x="659" y="472"/>
                </a:cubicBezTo>
                <a:cubicBezTo>
                  <a:pt x="674" y="472"/>
                  <a:pt x="688" y="473"/>
                  <a:pt x="703" y="475"/>
                </a:cubicBezTo>
                <a:lnTo>
                  <a:pt x="659" y="738"/>
                </a:lnTo>
                <a:lnTo>
                  <a:pt x="615" y="475"/>
                </a:lnTo>
                <a:moveTo>
                  <a:pt x="617" y="744"/>
                </a:moveTo>
                <a:lnTo>
                  <a:pt x="495" y="517"/>
                </a:lnTo>
                <a:cubicBezTo>
                  <a:pt x="519" y="503"/>
                  <a:pt x="545" y="491"/>
                  <a:pt x="573" y="484"/>
                </a:cubicBezTo>
                <a:lnTo>
                  <a:pt x="617" y="744"/>
                </a:lnTo>
                <a:moveTo>
                  <a:pt x="284" y="623"/>
                </a:moveTo>
                <a:cubicBezTo>
                  <a:pt x="291" y="607"/>
                  <a:pt x="299" y="593"/>
                  <a:pt x="308" y="578"/>
                </a:cubicBezTo>
                <a:lnTo>
                  <a:pt x="344" y="611"/>
                </a:lnTo>
                <a:cubicBezTo>
                  <a:pt x="337" y="623"/>
                  <a:pt x="331" y="636"/>
                  <a:pt x="326" y="649"/>
                </a:cubicBezTo>
                <a:lnTo>
                  <a:pt x="284" y="623"/>
                </a:lnTo>
                <a:moveTo>
                  <a:pt x="950" y="575"/>
                </a:moveTo>
                <a:cubicBezTo>
                  <a:pt x="929" y="548"/>
                  <a:pt x="905" y="524"/>
                  <a:pt x="879" y="504"/>
                </a:cubicBezTo>
                <a:lnTo>
                  <a:pt x="902" y="461"/>
                </a:lnTo>
                <a:cubicBezTo>
                  <a:pt x="934" y="484"/>
                  <a:pt x="962" y="512"/>
                  <a:pt x="986" y="543"/>
                </a:cubicBezTo>
                <a:lnTo>
                  <a:pt x="950" y="575"/>
                </a:lnTo>
                <a:moveTo>
                  <a:pt x="992" y="649"/>
                </a:moveTo>
                <a:cubicBezTo>
                  <a:pt x="987" y="636"/>
                  <a:pt x="980" y="623"/>
                  <a:pt x="973" y="612"/>
                </a:cubicBezTo>
                <a:lnTo>
                  <a:pt x="1010" y="578"/>
                </a:lnTo>
                <a:cubicBezTo>
                  <a:pt x="1019" y="593"/>
                  <a:pt x="1027" y="607"/>
                  <a:pt x="1034" y="623"/>
                </a:cubicBezTo>
                <a:cubicBezTo>
                  <a:pt x="1020" y="631"/>
                  <a:pt x="1006" y="640"/>
                  <a:pt x="992" y="649"/>
                </a:cubicBezTo>
                <a:moveTo>
                  <a:pt x="1172" y="288"/>
                </a:moveTo>
                <a:lnTo>
                  <a:pt x="1185" y="362"/>
                </a:lnTo>
                <a:lnTo>
                  <a:pt x="1017" y="514"/>
                </a:lnTo>
                <a:cubicBezTo>
                  <a:pt x="991" y="479"/>
                  <a:pt x="959" y="449"/>
                  <a:pt x="922" y="423"/>
                </a:cubicBezTo>
                <a:lnTo>
                  <a:pt x="1036" y="212"/>
                </a:lnTo>
                <a:lnTo>
                  <a:pt x="1109" y="225"/>
                </a:lnTo>
                <a:cubicBezTo>
                  <a:pt x="1141" y="230"/>
                  <a:pt x="1166" y="256"/>
                  <a:pt x="1172" y="288"/>
                </a:cubicBezTo>
                <a:moveTo>
                  <a:pt x="1283" y="393"/>
                </a:moveTo>
                <a:lnTo>
                  <a:pt x="1228" y="358"/>
                </a:lnTo>
                <a:lnTo>
                  <a:pt x="1214" y="280"/>
                </a:lnTo>
                <a:cubicBezTo>
                  <a:pt x="1205" y="231"/>
                  <a:pt x="1166" y="191"/>
                  <a:pt x="1116" y="183"/>
                </a:cubicBezTo>
                <a:lnTo>
                  <a:pt x="1039" y="169"/>
                </a:lnTo>
                <a:lnTo>
                  <a:pt x="997" y="103"/>
                </a:lnTo>
                <a:cubicBezTo>
                  <a:pt x="970" y="60"/>
                  <a:pt x="918" y="39"/>
                  <a:pt x="869" y="50"/>
                </a:cubicBezTo>
                <a:lnTo>
                  <a:pt x="792" y="67"/>
                </a:lnTo>
                <a:lnTo>
                  <a:pt x="728" y="22"/>
                </a:lnTo>
                <a:cubicBezTo>
                  <a:pt x="687" y="-7"/>
                  <a:pt x="631" y="-7"/>
                  <a:pt x="590" y="22"/>
                </a:cubicBezTo>
                <a:lnTo>
                  <a:pt x="525" y="67"/>
                </a:lnTo>
                <a:lnTo>
                  <a:pt x="449" y="50"/>
                </a:lnTo>
                <a:cubicBezTo>
                  <a:pt x="399" y="39"/>
                  <a:pt x="348" y="60"/>
                  <a:pt x="321" y="103"/>
                </a:cubicBezTo>
                <a:lnTo>
                  <a:pt x="279" y="169"/>
                </a:lnTo>
                <a:lnTo>
                  <a:pt x="201" y="183"/>
                </a:lnTo>
                <a:cubicBezTo>
                  <a:pt x="152" y="191"/>
                  <a:pt x="112" y="231"/>
                  <a:pt x="104" y="280"/>
                </a:cubicBezTo>
                <a:lnTo>
                  <a:pt x="90" y="358"/>
                </a:lnTo>
                <a:lnTo>
                  <a:pt x="34" y="393"/>
                </a:lnTo>
                <a:cubicBezTo>
                  <a:pt x="13" y="407"/>
                  <a:pt x="0" y="430"/>
                  <a:pt x="0" y="455"/>
                </a:cubicBezTo>
                <a:cubicBezTo>
                  <a:pt x="0" y="480"/>
                  <a:pt x="13" y="503"/>
                  <a:pt x="35" y="517"/>
                </a:cubicBezTo>
                <a:lnTo>
                  <a:pt x="619" y="883"/>
                </a:lnTo>
                <a:cubicBezTo>
                  <a:pt x="595" y="897"/>
                  <a:pt x="574" y="911"/>
                  <a:pt x="555" y="923"/>
                </a:cubicBezTo>
                <a:cubicBezTo>
                  <a:pt x="546" y="929"/>
                  <a:pt x="543" y="941"/>
                  <a:pt x="548" y="950"/>
                </a:cubicBezTo>
                <a:cubicBezTo>
                  <a:pt x="569" y="992"/>
                  <a:pt x="612" y="1018"/>
                  <a:pt x="659" y="1018"/>
                </a:cubicBezTo>
                <a:cubicBezTo>
                  <a:pt x="706" y="1018"/>
                  <a:pt x="748" y="992"/>
                  <a:pt x="770" y="951"/>
                </a:cubicBezTo>
                <a:cubicBezTo>
                  <a:pt x="775" y="941"/>
                  <a:pt x="771" y="928"/>
                  <a:pt x="762" y="923"/>
                </a:cubicBezTo>
                <a:lnTo>
                  <a:pt x="699" y="883"/>
                </a:lnTo>
                <a:cubicBezTo>
                  <a:pt x="781" y="832"/>
                  <a:pt x="876" y="772"/>
                  <a:pt x="969" y="714"/>
                </a:cubicBezTo>
                <a:cubicBezTo>
                  <a:pt x="1093" y="636"/>
                  <a:pt x="1212" y="561"/>
                  <a:pt x="1283" y="517"/>
                </a:cubicBezTo>
                <a:cubicBezTo>
                  <a:pt x="1304" y="503"/>
                  <a:pt x="1317" y="480"/>
                  <a:pt x="1317" y="455"/>
                </a:cubicBezTo>
                <a:cubicBezTo>
                  <a:pt x="1317" y="430"/>
                  <a:pt x="1305" y="407"/>
                  <a:pt x="1283" y="39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pic>
        <p:nvPicPr>
          <p:cNvPr id="2050" name="Picture 2">
            <a:extLst>
              <a:ext uri="{FF2B5EF4-FFF2-40B4-BE49-F238E27FC236}">
                <a16:creationId xmlns:a16="http://schemas.microsoft.com/office/drawing/2014/main" id="{76B9D7D9-65B0-B44F-575E-77871B087592}"/>
              </a:ext>
            </a:extLst>
          </p:cNvPr>
          <p:cNvPicPr>
            <a:picLocks noGrp="1" noChangeAspect="1" noChangeArrowheads="1"/>
          </p:cNvPicPr>
          <p:nvPr>
            <p:ph type="pic" idx="4"/>
          </p:nvPr>
        </p:nvPicPr>
        <p:blipFill>
          <a:blip r:embed="rId3">
            <a:extLst>
              <a:ext uri="{28A0092B-C50C-407E-A947-70E740481C1C}">
                <a14:useLocalDpi xmlns:a14="http://schemas.microsoft.com/office/drawing/2010/main" val="0"/>
              </a:ext>
            </a:extLst>
          </a:blip>
          <a:srcRect l="47" r="47"/>
          <a:stretch>
            <a:fillRect/>
          </a:stretch>
        </p:blipFill>
        <p:spPr bwMode="auto">
          <a:xfrm>
            <a:off x="730062" y="998125"/>
            <a:ext cx="3241659" cy="3241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254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0"/>
          <p:cNvSpPr txBox="1">
            <a:spLocks noGrp="1"/>
          </p:cNvSpPr>
          <p:nvPr>
            <p:ph type="title"/>
          </p:nvPr>
        </p:nvSpPr>
        <p:spPr>
          <a:xfrm>
            <a:off x="696716" y="591472"/>
            <a:ext cx="3990900" cy="10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Dataset</a:t>
            </a:r>
            <a:endParaRPr dirty="0"/>
          </a:p>
        </p:txBody>
      </p:sp>
      <p:grpSp>
        <p:nvGrpSpPr>
          <p:cNvPr id="267" name="Google Shape;267;p30"/>
          <p:cNvGrpSpPr/>
          <p:nvPr/>
        </p:nvGrpSpPr>
        <p:grpSpPr>
          <a:xfrm>
            <a:off x="5597883" y="1466212"/>
            <a:ext cx="474120" cy="474120"/>
            <a:chOff x="6092970" y="1725500"/>
            <a:chExt cx="474120" cy="474120"/>
          </a:xfrm>
        </p:grpSpPr>
        <p:sp>
          <p:nvSpPr>
            <p:cNvPr id="268" name="Google Shape;268;p30"/>
            <p:cNvSpPr/>
            <p:nvPr/>
          </p:nvSpPr>
          <p:spPr>
            <a:xfrm>
              <a:off x="6092970" y="1725500"/>
              <a:ext cx="474120" cy="474120"/>
            </a:xfrm>
            <a:custGeom>
              <a:avLst/>
              <a:gdLst/>
              <a:ahLst/>
              <a:cxnLst/>
              <a:rect l="l" t="t" r="r" b="b"/>
              <a:pathLst>
                <a:path w="1317" h="1317" extrusionOk="0">
                  <a:moveTo>
                    <a:pt x="726" y="1274"/>
                  </a:moveTo>
                  <a:cubicBezTo>
                    <a:pt x="425" y="1274"/>
                    <a:pt x="179" y="1028"/>
                    <a:pt x="179" y="726"/>
                  </a:cubicBezTo>
                  <a:cubicBezTo>
                    <a:pt x="179" y="607"/>
                    <a:pt x="216" y="494"/>
                    <a:pt x="288" y="399"/>
                  </a:cubicBezTo>
                  <a:lnTo>
                    <a:pt x="373" y="480"/>
                  </a:lnTo>
                  <a:cubicBezTo>
                    <a:pt x="322" y="552"/>
                    <a:pt x="296" y="637"/>
                    <a:pt x="296" y="726"/>
                  </a:cubicBezTo>
                  <a:cubicBezTo>
                    <a:pt x="296" y="964"/>
                    <a:pt x="489" y="1157"/>
                    <a:pt x="726" y="1157"/>
                  </a:cubicBezTo>
                  <a:cubicBezTo>
                    <a:pt x="964" y="1157"/>
                    <a:pt x="1157" y="964"/>
                    <a:pt x="1157" y="726"/>
                  </a:cubicBezTo>
                  <a:cubicBezTo>
                    <a:pt x="1157" y="489"/>
                    <a:pt x="964" y="295"/>
                    <a:pt x="726" y="295"/>
                  </a:cubicBezTo>
                  <a:cubicBezTo>
                    <a:pt x="637" y="295"/>
                    <a:pt x="552" y="322"/>
                    <a:pt x="480" y="373"/>
                  </a:cubicBezTo>
                  <a:lnTo>
                    <a:pt x="399" y="288"/>
                  </a:lnTo>
                  <a:cubicBezTo>
                    <a:pt x="494" y="216"/>
                    <a:pt x="607" y="179"/>
                    <a:pt x="726" y="179"/>
                  </a:cubicBezTo>
                  <a:cubicBezTo>
                    <a:pt x="1028" y="179"/>
                    <a:pt x="1274" y="424"/>
                    <a:pt x="1274" y="726"/>
                  </a:cubicBezTo>
                  <a:cubicBezTo>
                    <a:pt x="1274" y="1028"/>
                    <a:pt x="1028" y="1274"/>
                    <a:pt x="726" y="1274"/>
                  </a:cubicBezTo>
                  <a:moveTo>
                    <a:pt x="538" y="758"/>
                  </a:moveTo>
                  <a:cubicBezTo>
                    <a:pt x="532" y="761"/>
                    <a:pt x="527" y="766"/>
                    <a:pt x="521" y="772"/>
                  </a:cubicBezTo>
                  <a:cubicBezTo>
                    <a:pt x="513" y="780"/>
                    <a:pt x="513" y="793"/>
                    <a:pt x="521" y="802"/>
                  </a:cubicBezTo>
                  <a:cubicBezTo>
                    <a:pt x="525" y="806"/>
                    <a:pt x="531" y="808"/>
                    <a:pt x="536" y="808"/>
                  </a:cubicBezTo>
                  <a:cubicBezTo>
                    <a:pt x="542" y="808"/>
                    <a:pt x="547" y="806"/>
                    <a:pt x="552" y="802"/>
                  </a:cubicBezTo>
                  <a:cubicBezTo>
                    <a:pt x="563" y="790"/>
                    <a:pt x="571" y="787"/>
                    <a:pt x="582" y="784"/>
                  </a:cubicBezTo>
                  <a:cubicBezTo>
                    <a:pt x="595" y="780"/>
                    <a:pt x="611" y="775"/>
                    <a:pt x="630" y="755"/>
                  </a:cubicBezTo>
                  <a:cubicBezTo>
                    <a:pt x="649" y="736"/>
                    <a:pt x="654" y="720"/>
                    <a:pt x="659" y="707"/>
                  </a:cubicBezTo>
                  <a:cubicBezTo>
                    <a:pt x="662" y="696"/>
                    <a:pt x="665" y="689"/>
                    <a:pt x="677" y="677"/>
                  </a:cubicBezTo>
                  <a:cubicBezTo>
                    <a:pt x="689" y="665"/>
                    <a:pt x="696" y="662"/>
                    <a:pt x="707" y="659"/>
                  </a:cubicBezTo>
                  <a:cubicBezTo>
                    <a:pt x="720" y="654"/>
                    <a:pt x="736" y="649"/>
                    <a:pt x="755" y="630"/>
                  </a:cubicBezTo>
                  <a:cubicBezTo>
                    <a:pt x="775" y="611"/>
                    <a:pt x="780" y="595"/>
                    <a:pt x="784" y="582"/>
                  </a:cubicBezTo>
                  <a:cubicBezTo>
                    <a:pt x="787" y="571"/>
                    <a:pt x="790" y="563"/>
                    <a:pt x="802" y="551"/>
                  </a:cubicBezTo>
                  <a:cubicBezTo>
                    <a:pt x="810" y="543"/>
                    <a:pt x="810" y="529"/>
                    <a:pt x="802" y="521"/>
                  </a:cubicBezTo>
                  <a:cubicBezTo>
                    <a:pt x="793" y="513"/>
                    <a:pt x="780" y="513"/>
                    <a:pt x="772" y="521"/>
                  </a:cubicBezTo>
                  <a:cubicBezTo>
                    <a:pt x="766" y="527"/>
                    <a:pt x="761" y="532"/>
                    <a:pt x="758" y="537"/>
                  </a:cubicBezTo>
                  <a:cubicBezTo>
                    <a:pt x="712" y="503"/>
                    <a:pt x="655" y="490"/>
                    <a:pt x="604" y="504"/>
                  </a:cubicBezTo>
                  <a:lnTo>
                    <a:pt x="510" y="404"/>
                  </a:lnTo>
                  <a:cubicBezTo>
                    <a:pt x="574" y="361"/>
                    <a:pt x="648" y="338"/>
                    <a:pt x="726" y="338"/>
                  </a:cubicBezTo>
                  <a:cubicBezTo>
                    <a:pt x="941" y="338"/>
                    <a:pt x="1115" y="512"/>
                    <a:pt x="1115" y="726"/>
                  </a:cubicBezTo>
                  <a:cubicBezTo>
                    <a:pt x="1115" y="940"/>
                    <a:pt x="941" y="1115"/>
                    <a:pt x="726" y="1115"/>
                  </a:cubicBezTo>
                  <a:cubicBezTo>
                    <a:pt x="512" y="1115"/>
                    <a:pt x="338" y="940"/>
                    <a:pt x="338" y="726"/>
                  </a:cubicBezTo>
                  <a:cubicBezTo>
                    <a:pt x="338" y="648"/>
                    <a:pt x="361" y="574"/>
                    <a:pt x="404" y="510"/>
                  </a:cubicBezTo>
                  <a:lnTo>
                    <a:pt x="504" y="604"/>
                  </a:lnTo>
                  <a:cubicBezTo>
                    <a:pt x="490" y="655"/>
                    <a:pt x="503" y="712"/>
                    <a:pt x="538" y="758"/>
                  </a:cubicBezTo>
                  <a:moveTo>
                    <a:pt x="56" y="120"/>
                  </a:moveTo>
                  <a:cubicBezTo>
                    <a:pt x="48" y="112"/>
                    <a:pt x="43" y="100"/>
                    <a:pt x="42" y="88"/>
                  </a:cubicBezTo>
                  <a:cubicBezTo>
                    <a:pt x="42" y="76"/>
                    <a:pt x="47" y="64"/>
                    <a:pt x="56" y="55"/>
                  </a:cubicBezTo>
                  <a:cubicBezTo>
                    <a:pt x="64" y="47"/>
                    <a:pt x="76" y="42"/>
                    <a:pt x="88" y="42"/>
                  </a:cubicBezTo>
                  <a:cubicBezTo>
                    <a:pt x="101" y="42"/>
                    <a:pt x="112" y="47"/>
                    <a:pt x="120" y="56"/>
                  </a:cubicBezTo>
                  <a:lnTo>
                    <a:pt x="583" y="543"/>
                  </a:lnTo>
                  <a:cubicBezTo>
                    <a:pt x="589" y="549"/>
                    <a:pt x="598" y="551"/>
                    <a:pt x="606" y="548"/>
                  </a:cubicBezTo>
                  <a:cubicBezTo>
                    <a:pt x="648" y="532"/>
                    <a:pt x="701" y="544"/>
                    <a:pt x="740" y="578"/>
                  </a:cubicBezTo>
                  <a:cubicBezTo>
                    <a:pt x="737" y="585"/>
                    <a:pt x="734" y="591"/>
                    <a:pt x="725" y="600"/>
                  </a:cubicBezTo>
                  <a:cubicBezTo>
                    <a:pt x="713" y="612"/>
                    <a:pt x="705" y="614"/>
                    <a:pt x="694" y="618"/>
                  </a:cubicBezTo>
                  <a:cubicBezTo>
                    <a:pt x="682" y="622"/>
                    <a:pt x="666" y="627"/>
                    <a:pt x="646" y="646"/>
                  </a:cubicBezTo>
                  <a:cubicBezTo>
                    <a:pt x="627" y="666"/>
                    <a:pt x="622" y="682"/>
                    <a:pt x="618" y="694"/>
                  </a:cubicBezTo>
                  <a:cubicBezTo>
                    <a:pt x="614" y="705"/>
                    <a:pt x="612" y="713"/>
                    <a:pt x="600" y="725"/>
                  </a:cubicBezTo>
                  <a:cubicBezTo>
                    <a:pt x="591" y="734"/>
                    <a:pt x="585" y="737"/>
                    <a:pt x="578" y="740"/>
                  </a:cubicBezTo>
                  <a:cubicBezTo>
                    <a:pt x="544" y="700"/>
                    <a:pt x="532" y="648"/>
                    <a:pt x="548" y="605"/>
                  </a:cubicBezTo>
                  <a:cubicBezTo>
                    <a:pt x="551" y="597"/>
                    <a:pt x="549" y="588"/>
                    <a:pt x="543" y="582"/>
                  </a:cubicBezTo>
                  <a:lnTo>
                    <a:pt x="56" y="120"/>
                  </a:lnTo>
                  <a:moveTo>
                    <a:pt x="726" y="136"/>
                  </a:moveTo>
                  <a:cubicBezTo>
                    <a:pt x="596" y="136"/>
                    <a:pt x="473" y="178"/>
                    <a:pt x="369" y="256"/>
                  </a:cubicBezTo>
                  <a:lnTo>
                    <a:pt x="151" y="27"/>
                  </a:lnTo>
                  <a:cubicBezTo>
                    <a:pt x="135" y="10"/>
                    <a:pt x="113" y="0"/>
                    <a:pt x="89" y="0"/>
                  </a:cubicBezTo>
                  <a:cubicBezTo>
                    <a:pt x="65" y="-1"/>
                    <a:pt x="43" y="8"/>
                    <a:pt x="25" y="25"/>
                  </a:cubicBezTo>
                  <a:cubicBezTo>
                    <a:pt x="9" y="42"/>
                    <a:pt x="-1" y="65"/>
                    <a:pt x="0" y="89"/>
                  </a:cubicBezTo>
                  <a:cubicBezTo>
                    <a:pt x="0" y="113"/>
                    <a:pt x="10" y="135"/>
                    <a:pt x="27" y="151"/>
                  </a:cubicBezTo>
                  <a:lnTo>
                    <a:pt x="257" y="369"/>
                  </a:lnTo>
                  <a:cubicBezTo>
                    <a:pt x="178" y="472"/>
                    <a:pt x="136" y="596"/>
                    <a:pt x="136" y="726"/>
                  </a:cubicBezTo>
                  <a:cubicBezTo>
                    <a:pt x="136" y="1052"/>
                    <a:pt x="401" y="1317"/>
                    <a:pt x="726" y="1317"/>
                  </a:cubicBezTo>
                  <a:cubicBezTo>
                    <a:pt x="1052" y="1317"/>
                    <a:pt x="1317" y="1052"/>
                    <a:pt x="1317" y="726"/>
                  </a:cubicBezTo>
                  <a:cubicBezTo>
                    <a:pt x="1317" y="401"/>
                    <a:pt x="1052" y="136"/>
                    <a:pt x="726" y="13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 name="Google Shape;269;p30"/>
            <p:cNvSpPr/>
            <p:nvPr/>
          </p:nvSpPr>
          <p:spPr>
            <a:xfrm>
              <a:off x="6266490" y="2061380"/>
              <a:ext cx="95760" cy="47880"/>
            </a:xfrm>
            <a:custGeom>
              <a:avLst/>
              <a:gdLst/>
              <a:ahLst/>
              <a:cxnLst/>
              <a:rect l="l" t="t" r="r" b="b"/>
              <a:pathLst>
                <a:path w="266" h="133" extrusionOk="0">
                  <a:moveTo>
                    <a:pt x="7" y="36"/>
                  </a:moveTo>
                  <a:cubicBezTo>
                    <a:pt x="71" y="99"/>
                    <a:pt x="155" y="133"/>
                    <a:pt x="244" y="133"/>
                  </a:cubicBezTo>
                  <a:cubicBezTo>
                    <a:pt x="256" y="133"/>
                    <a:pt x="266" y="124"/>
                    <a:pt x="266" y="112"/>
                  </a:cubicBezTo>
                  <a:cubicBezTo>
                    <a:pt x="266" y="100"/>
                    <a:pt x="256" y="91"/>
                    <a:pt x="244" y="91"/>
                  </a:cubicBezTo>
                  <a:cubicBezTo>
                    <a:pt x="166" y="91"/>
                    <a:pt x="92" y="60"/>
                    <a:pt x="37" y="6"/>
                  </a:cubicBezTo>
                  <a:cubicBezTo>
                    <a:pt x="28" y="-2"/>
                    <a:pt x="15" y="-2"/>
                    <a:pt x="6" y="6"/>
                  </a:cubicBezTo>
                  <a:cubicBezTo>
                    <a:pt x="-2" y="14"/>
                    <a:pt x="-2" y="28"/>
                    <a:pt x="7" y="36"/>
                  </a:cubicBezTo>
                  <a:close/>
                </a:path>
              </a:pathLst>
            </a:custGeom>
            <a:solidFill>
              <a:schemeClr val="lt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0" name="Google Shape;270;p30"/>
            <p:cNvSpPr/>
            <p:nvPr/>
          </p:nvSpPr>
          <p:spPr>
            <a:xfrm>
              <a:off x="6346770" y="1864460"/>
              <a:ext cx="129960" cy="130320"/>
            </a:xfrm>
            <a:custGeom>
              <a:avLst/>
              <a:gdLst/>
              <a:ahLst/>
              <a:cxnLst/>
              <a:rect l="l" t="t" r="r" b="b"/>
              <a:pathLst>
                <a:path w="361" h="362" extrusionOk="0">
                  <a:moveTo>
                    <a:pt x="319" y="340"/>
                  </a:moveTo>
                  <a:cubicBezTo>
                    <a:pt x="319" y="352"/>
                    <a:pt x="328" y="362"/>
                    <a:pt x="340" y="362"/>
                  </a:cubicBezTo>
                  <a:cubicBezTo>
                    <a:pt x="352" y="362"/>
                    <a:pt x="361" y="352"/>
                    <a:pt x="361" y="340"/>
                  </a:cubicBezTo>
                  <a:cubicBezTo>
                    <a:pt x="361" y="153"/>
                    <a:pt x="209" y="0"/>
                    <a:pt x="21" y="0"/>
                  </a:cubicBezTo>
                  <a:cubicBezTo>
                    <a:pt x="10" y="0"/>
                    <a:pt x="0" y="10"/>
                    <a:pt x="0" y="22"/>
                  </a:cubicBezTo>
                  <a:cubicBezTo>
                    <a:pt x="0" y="34"/>
                    <a:pt x="10" y="43"/>
                    <a:pt x="21" y="43"/>
                  </a:cubicBezTo>
                  <a:cubicBezTo>
                    <a:pt x="185" y="43"/>
                    <a:pt x="319" y="176"/>
                    <a:pt x="319" y="34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1" name="Google Shape;271;p30"/>
            <p:cNvSpPr/>
            <p:nvPr/>
          </p:nvSpPr>
          <p:spPr>
            <a:xfrm>
              <a:off x="6387810" y="1946540"/>
              <a:ext cx="56160" cy="119160"/>
            </a:xfrm>
            <a:custGeom>
              <a:avLst/>
              <a:gdLst/>
              <a:ahLst/>
              <a:cxnLst/>
              <a:rect l="l" t="t" r="r" b="b"/>
              <a:pathLst>
                <a:path w="156" h="331" extrusionOk="0">
                  <a:moveTo>
                    <a:pt x="108" y="2"/>
                  </a:moveTo>
                  <a:cubicBezTo>
                    <a:pt x="97" y="6"/>
                    <a:pt x="92" y="19"/>
                    <a:pt x="97" y="30"/>
                  </a:cubicBezTo>
                  <a:cubicBezTo>
                    <a:pt x="108" y="56"/>
                    <a:pt x="114" y="84"/>
                    <a:pt x="114" y="112"/>
                  </a:cubicBezTo>
                  <a:cubicBezTo>
                    <a:pt x="114" y="133"/>
                    <a:pt x="111" y="154"/>
                    <a:pt x="104" y="174"/>
                  </a:cubicBezTo>
                  <a:cubicBezTo>
                    <a:pt x="89" y="224"/>
                    <a:pt x="56" y="265"/>
                    <a:pt x="11" y="291"/>
                  </a:cubicBezTo>
                  <a:cubicBezTo>
                    <a:pt x="0" y="297"/>
                    <a:pt x="-3" y="310"/>
                    <a:pt x="3" y="320"/>
                  </a:cubicBezTo>
                  <a:cubicBezTo>
                    <a:pt x="7" y="327"/>
                    <a:pt x="14" y="331"/>
                    <a:pt x="21" y="331"/>
                  </a:cubicBezTo>
                  <a:cubicBezTo>
                    <a:pt x="25" y="331"/>
                    <a:pt x="29" y="330"/>
                    <a:pt x="32" y="328"/>
                  </a:cubicBezTo>
                  <a:cubicBezTo>
                    <a:pt x="86" y="297"/>
                    <a:pt x="126" y="247"/>
                    <a:pt x="145" y="187"/>
                  </a:cubicBezTo>
                  <a:cubicBezTo>
                    <a:pt x="153" y="163"/>
                    <a:pt x="156" y="138"/>
                    <a:pt x="156" y="112"/>
                  </a:cubicBezTo>
                  <a:cubicBezTo>
                    <a:pt x="156" y="78"/>
                    <a:pt x="149" y="44"/>
                    <a:pt x="136" y="13"/>
                  </a:cubicBezTo>
                  <a:cubicBezTo>
                    <a:pt x="131" y="2"/>
                    <a:pt x="118" y="-3"/>
                    <a:pt x="108" y="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 name="TextBox 1">
            <a:extLst>
              <a:ext uri="{FF2B5EF4-FFF2-40B4-BE49-F238E27FC236}">
                <a16:creationId xmlns:a16="http://schemas.microsoft.com/office/drawing/2014/main" id="{A04E4817-DF86-A0C2-5C90-CF2518D584FF}"/>
              </a:ext>
            </a:extLst>
          </p:cNvPr>
          <p:cNvSpPr txBox="1"/>
          <p:nvPr/>
        </p:nvSpPr>
        <p:spPr>
          <a:xfrm>
            <a:off x="-1634490" y="2537460"/>
            <a:ext cx="184731" cy="307777"/>
          </a:xfrm>
          <a:prstGeom prst="rect">
            <a:avLst/>
          </a:prstGeom>
          <a:noFill/>
        </p:spPr>
        <p:txBody>
          <a:bodyPr wrap="none" rtlCol="0">
            <a:spAutoFit/>
          </a:bodyPr>
          <a:lstStyle/>
          <a:p>
            <a:endParaRPr lang="en-US" dirty="0"/>
          </a:p>
        </p:txBody>
      </p:sp>
      <p:sp>
        <p:nvSpPr>
          <p:cNvPr id="3" name="Google Shape;262;p30">
            <a:extLst>
              <a:ext uri="{FF2B5EF4-FFF2-40B4-BE49-F238E27FC236}">
                <a16:creationId xmlns:a16="http://schemas.microsoft.com/office/drawing/2014/main" id="{973FDBC7-30D7-0240-EB0D-823ADAFCD05B}"/>
              </a:ext>
            </a:extLst>
          </p:cNvPr>
          <p:cNvSpPr txBox="1">
            <a:spLocks noGrp="1"/>
          </p:cNvSpPr>
          <p:nvPr>
            <p:ph type="subTitle" idx="1"/>
          </p:nvPr>
        </p:nvSpPr>
        <p:spPr>
          <a:xfrm>
            <a:off x="696716" y="1391764"/>
            <a:ext cx="7152638" cy="2917686"/>
          </a:xfrm>
          <a:prstGeom prst="rect">
            <a:avLst/>
          </a:prstGeom>
        </p:spPr>
        <p:txBody>
          <a:bodyPr spcFirstLastPara="1" wrap="square" lIns="91425" tIns="91425" rIns="91425" bIns="91425" anchor="t" anchorCtr="0">
            <a:noAutofit/>
          </a:bodyPr>
          <a:lstStyle/>
          <a:p>
            <a:pPr marL="285750" indent="-285750"/>
            <a:r>
              <a:rPr lang="en-US" dirty="0">
                <a:solidFill>
                  <a:schemeClr val="tx1">
                    <a:lumMod val="50000"/>
                  </a:schemeClr>
                </a:solidFill>
                <a:hlinkClick r:id="rId3"/>
              </a:rPr>
              <a:t>Monthly dataset From 2001-2024 </a:t>
            </a:r>
            <a:r>
              <a:rPr lang="en-US" dirty="0">
                <a:solidFill>
                  <a:schemeClr val="tx1">
                    <a:lumMod val="50000"/>
                  </a:schemeClr>
                </a:solidFill>
                <a:hlinkClick r:id="rId4"/>
              </a:rPr>
              <a:t>https://fiscaldata.treasury.gov/datasets/electronic-securities-transactions/sales</a:t>
            </a:r>
            <a:endParaRPr lang="en-US" dirty="0">
              <a:solidFill>
                <a:schemeClr val="tx1">
                  <a:lumMod val="50000"/>
                </a:schemeClr>
              </a:solidFill>
            </a:endParaRPr>
          </a:p>
          <a:p>
            <a:pPr marL="285750" indent="-285750"/>
            <a:endParaRPr lang="en-US" dirty="0">
              <a:solidFill>
                <a:schemeClr val="tx1">
                  <a:lumMod val="50000"/>
                </a:schemeClr>
              </a:solidFill>
            </a:endParaRPr>
          </a:p>
          <a:p>
            <a:pPr marL="285750" indent="-285750"/>
            <a:r>
              <a:rPr lang="en-US" dirty="0">
                <a:solidFill>
                  <a:schemeClr val="tx1">
                    <a:lumMod val="50000"/>
                  </a:schemeClr>
                </a:solidFill>
                <a:hlinkClick r:id="rId5"/>
              </a:rPr>
              <a:t>Daily Dataset From 1963-2024 from The Day the Got Introduced till The Day (Taking all the Extreme Events into Consideration) </a:t>
            </a:r>
            <a:r>
              <a:rPr lang="en-US" dirty="0">
                <a:solidFill>
                  <a:schemeClr val="tx1">
                    <a:lumMod val="50000"/>
                  </a:schemeClr>
                </a:solidFill>
                <a:hlinkClick r:id="rId6"/>
              </a:rPr>
              <a:t>https://www.federalreserve.gov/datadownload/default.htm</a:t>
            </a:r>
            <a:endParaRPr lang="en-US" dirty="0">
              <a:solidFill>
                <a:schemeClr val="tx1">
                  <a:lumMod val="50000"/>
                </a:schemeClr>
              </a:solidFill>
            </a:endParaRPr>
          </a:p>
          <a:p>
            <a:pPr marL="285750" indent="-285750"/>
            <a:endParaRPr lang="en-US" dirty="0">
              <a:solidFill>
                <a:schemeClr val="tx1">
                  <a:lumMod val="50000"/>
                </a:schemeClr>
              </a:solidFill>
            </a:endParaRPr>
          </a:p>
          <a:p>
            <a:pPr marL="285750" indent="-285750"/>
            <a:r>
              <a:rPr lang="en-US" dirty="0">
                <a:solidFill>
                  <a:schemeClr val="tx1">
                    <a:lumMod val="50000"/>
                  </a:schemeClr>
                </a:solidFill>
                <a:hlinkClick r:id="rId7"/>
              </a:rPr>
              <a:t>Daily Dataset From 1981-2000 (Taking only Two Extreme Events) </a:t>
            </a:r>
            <a:r>
              <a:rPr lang="en-US" dirty="0">
                <a:solidFill>
                  <a:schemeClr val="tx1">
                    <a:lumMod val="50000"/>
                  </a:schemeClr>
                </a:solidFill>
                <a:hlinkClick r:id="rId8"/>
              </a:rPr>
              <a:t>https://home.treasury.gov/resource-center/data-chart-center/interest-rates/TextView?type=daily_treasury_bill_rates&amp;field_tdr_date_value_month=202405</a:t>
            </a:r>
            <a:endParaRPr lang="en-US" dirty="0">
              <a:solidFill>
                <a:schemeClr val="tx1">
                  <a:lumMod val="50000"/>
                </a:schemeClr>
              </a:solidFill>
            </a:endParaRPr>
          </a:p>
          <a:p>
            <a:pPr marL="285750" indent="-285750"/>
            <a:endParaRPr lang="en-US" dirty="0">
              <a:solidFill>
                <a:schemeClr val="tx1">
                  <a:lumMod val="50000"/>
                </a:schemeClr>
              </a:solidFill>
            </a:endParaRPr>
          </a:p>
          <a:p>
            <a:pPr marL="285750" indent="-285750"/>
            <a:endParaRPr lang="en-US" dirty="0">
              <a:solidFill>
                <a:schemeClr val="tx1">
                  <a:lumMod val="50000"/>
                </a:schemeClr>
              </a:solidFill>
            </a:endParaRPr>
          </a:p>
          <a:p>
            <a:pPr marL="285750" indent="-285750"/>
            <a:endParaRPr lang="en-US" dirty="0">
              <a:solidFill>
                <a:schemeClr val="tx1">
                  <a:lumMod val="50000"/>
                </a:schemeClr>
              </a:solidFill>
            </a:endParaRPr>
          </a:p>
        </p:txBody>
      </p:sp>
    </p:spTree>
    <p:extLst>
      <p:ext uri="{BB962C8B-B14F-4D97-AF65-F5344CB8AC3E}">
        <p14:creationId xmlns:p14="http://schemas.microsoft.com/office/powerpoint/2010/main" val="230166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0"/>
          <p:cNvSpPr txBox="1">
            <a:spLocks noGrp="1"/>
          </p:cNvSpPr>
          <p:nvPr>
            <p:ph type="title"/>
          </p:nvPr>
        </p:nvSpPr>
        <p:spPr>
          <a:xfrm>
            <a:off x="696716" y="591472"/>
            <a:ext cx="3990900" cy="10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Basic Explanation of Amplitude Estimation </a:t>
            </a:r>
            <a:endParaRPr dirty="0"/>
          </a:p>
        </p:txBody>
      </p:sp>
      <p:grpSp>
        <p:nvGrpSpPr>
          <p:cNvPr id="267" name="Google Shape;267;p30"/>
          <p:cNvGrpSpPr/>
          <p:nvPr/>
        </p:nvGrpSpPr>
        <p:grpSpPr>
          <a:xfrm>
            <a:off x="5597883" y="1466212"/>
            <a:ext cx="474120" cy="474120"/>
            <a:chOff x="6092970" y="1725500"/>
            <a:chExt cx="474120" cy="474120"/>
          </a:xfrm>
        </p:grpSpPr>
        <p:sp>
          <p:nvSpPr>
            <p:cNvPr id="268" name="Google Shape;268;p30"/>
            <p:cNvSpPr/>
            <p:nvPr/>
          </p:nvSpPr>
          <p:spPr>
            <a:xfrm>
              <a:off x="6092970" y="1725500"/>
              <a:ext cx="474120" cy="474120"/>
            </a:xfrm>
            <a:custGeom>
              <a:avLst/>
              <a:gdLst/>
              <a:ahLst/>
              <a:cxnLst/>
              <a:rect l="l" t="t" r="r" b="b"/>
              <a:pathLst>
                <a:path w="1317" h="1317" extrusionOk="0">
                  <a:moveTo>
                    <a:pt x="726" y="1274"/>
                  </a:moveTo>
                  <a:cubicBezTo>
                    <a:pt x="425" y="1274"/>
                    <a:pt x="179" y="1028"/>
                    <a:pt x="179" y="726"/>
                  </a:cubicBezTo>
                  <a:cubicBezTo>
                    <a:pt x="179" y="607"/>
                    <a:pt x="216" y="494"/>
                    <a:pt x="288" y="399"/>
                  </a:cubicBezTo>
                  <a:lnTo>
                    <a:pt x="373" y="480"/>
                  </a:lnTo>
                  <a:cubicBezTo>
                    <a:pt x="322" y="552"/>
                    <a:pt x="296" y="637"/>
                    <a:pt x="296" y="726"/>
                  </a:cubicBezTo>
                  <a:cubicBezTo>
                    <a:pt x="296" y="964"/>
                    <a:pt x="489" y="1157"/>
                    <a:pt x="726" y="1157"/>
                  </a:cubicBezTo>
                  <a:cubicBezTo>
                    <a:pt x="964" y="1157"/>
                    <a:pt x="1157" y="964"/>
                    <a:pt x="1157" y="726"/>
                  </a:cubicBezTo>
                  <a:cubicBezTo>
                    <a:pt x="1157" y="489"/>
                    <a:pt x="964" y="295"/>
                    <a:pt x="726" y="295"/>
                  </a:cubicBezTo>
                  <a:cubicBezTo>
                    <a:pt x="637" y="295"/>
                    <a:pt x="552" y="322"/>
                    <a:pt x="480" y="373"/>
                  </a:cubicBezTo>
                  <a:lnTo>
                    <a:pt x="399" y="288"/>
                  </a:lnTo>
                  <a:cubicBezTo>
                    <a:pt x="494" y="216"/>
                    <a:pt x="607" y="179"/>
                    <a:pt x="726" y="179"/>
                  </a:cubicBezTo>
                  <a:cubicBezTo>
                    <a:pt x="1028" y="179"/>
                    <a:pt x="1274" y="424"/>
                    <a:pt x="1274" y="726"/>
                  </a:cubicBezTo>
                  <a:cubicBezTo>
                    <a:pt x="1274" y="1028"/>
                    <a:pt x="1028" y="1274"/>
                    <a:pt x="726" y="1274"/>
                  </a:cubicBezTo>
                  <a:moveTo>
                    <a:pt x="538" y="758"/>
                  </a:moveTo>
                  <a:cubicBezTo>
                    <a:pt x="532" y="761"/>
                    <a:pt x="527" y="766"/>
                    <a:pt x="521" y="772"/>
                  </a:cubicBezTo>
                  <a:cubicBezTo>
                    <a:pt x="513" y="780"/>
                    <a:pt x="513" y="793"/>
                    <a:pt x="521" y="802"/>
                  </a:cubicBezTo>
                  <a:cubicBezTo>
                    <a:pt x="525" y="806"/>
                    <a:pt x="531" y="808"/>
                    <a:pt x="536" y="808"/>
                  </a:cubicBezTo>
                  <a:cubicBezTo>
                    <a:pt x="542" y="808"/>
                    <a:pt x="547" y="806"/>
                    <a:pt x="552" y="802"/>
                  </a:cubicBezTo>
                  <a:cubicBezTo>
                    <a:pt x="563" y="790"/>
                    <a:pt x="571" y="787"/>
                    <a:pt x="582" y="784"/>
                  </a:cubicBezTo>
                  <a:cubicBezTo>
                    <a:pt x="595" y="780"/>
                    <a:pt x="611" y="775"/>
                    <a:pt x="630" y="755"/>
                  </a:cubicBezTo>
                  <a:cubicBezTo>
                    <a:pt x="649" y="736"/>
                    <a:pt x="654" y="720"/>
                    <a:pt x="659" y="707"/>
                  </a:cubicBezTo>
                  <a:cubicBezTo>
                    <a:pt x="662" y="696"/>
                    <a:pt x="665" y="689"/>
                    <a:pt x="677" y="677"/>
                  </a:cubicBezTo>
                  <a:cubicBezTo>
                    <a:pt x="689" y="665"/>
                    <a:pt x="696" y="662"/>
                    <a:pt x="707" y="659"/>
                  </a:cubicBezTo>
                  <a:cubicBezTo>
                    <a:pt x="720" y="654"/>
                    <a:pt x="736" y="649"/>
                    <a:pt x="755" y="630"/>
                  </a:cubicBezTo>
                  <a:cubicBezTo>
                    <a:pt x="775" y="611"/>
                    <a:pt x="780" y="595"/>
                    <a:pt x="784" y="582"/>
                  </a:cubicBezTo>
                  <a:cubicBezTo>
                    <a:pt x="787" y="571"/>
                    <a:pt x="790" y="563"/>
                    <a:pt x="802" y="551"/>
                  </a:cubicBezTo>
                  <a:cubicBezTo>
                    <a:pt x="810" y="543"/>
                    <a:pt x="810" y="529"/>
                    <a:pt x="802" y="521"/>
                  </a:cubicBezTo>
                  <a:cubicBezTo>
                    <a:pt x="793" y="513"/>
                    <a:pt x="780" y="513"/>
                    <a:pt x="772" y="521"/>
                  </a:cubicBezTo>
                  <a:cubicBezTo>
                    <a:pt x="766" y="527"/>
                    <a:pt x="761" y="532"/>
                    <a:pt x="758" y="537"/>
                  </a:cubicBezTo>
                  <a:cubicBezTo>
                    <a:pt x="712" y="503"/>
                    <a:pt x="655" y="490"/>
                    <a:pt x="604" y="504"/>
                  </a:cubicBezTo>
                  <a:lnTo>
                    <a:pt x="510" y="404"/>
                  </a:lnTo>
                  <a:cubicBezTo>
                    <a:pt x="574" y="361"/>
                    <a:pt x="648" y="338"/>
                    <a:pt x="726" y="338"/>
                  </a:cubicBezTo>
                  <a:cubicBezTo>
                    <a:pt x="941" y="338"/>
                    <a:pt x="1115" y="512"/>
                    <a:pt x="1115" y="726"/>
                  </a:cubicBezTo>
                  <a:cubicBezTo>
                    <a:pt x="1115" y="940"/>
                    <a:pt x="941" y="1115"/>
                    <a:pt x="726" y="1115"/>
                  </a:cubicBezTo>
                  <a:cubicBezTo>
                    <a:pt x="512" y="1115"/>
                    <a:pt x="338" y="940"/>
                    <a:pt x="338" y="726"/>
                  </a:cubicBezTo>
                  <a:cubicBezTo>
                    <a:pt x="338" y="648"/>
                    <a:pt x="361" y="574"/>
                    <a:pt x="404" y="510"/>
                  </a:cubicBezTo>
                  <a:lnTo>
                    <a:pt x="504" y="604"/>
                  </a:lnTo>
                  <a:cubicBezTo>
                    <a:pt x="490" y="655"/>
                    <a:pt x="503" y="712"/>
                    <a:pt x="538" y="758"/>
                  </a:cubicBezTo>
                  <a:moveTo>
                    <a:pt x="56" y="120"/>
                  </a:moveTo>
                  <a:cubicBezTo>
                    <a:pt x="48" y="112"/>
                    <a:pt x="43" y="100"/>
                    <a:pt x="42" y="88"/>
                  </a:cubicBezTo>
                  <a:cubicBezTo>
                    <a:pt x="42" y="76"/>
                    <a:pt x="47" y="64"/>
                    <a:pt x="56" y="55"/>
                  </a:cubicBezTo>
                  <a:cubicBezTo>
                    <a:pt x="64" y="47"/>
                    <a:pt x="76" y="42"/>
                    <a:pt x="88" y="42"/>
                  </a:cubicBezTo>
                  <a:cubicBezTo>
                    <a:pt x="101" y="42"/>
                    <a:pt x="112" y="47"/>
                    <a:pt x="120" y="56"/>
                  </a:cubicBezTo>
                  <a:lnTo>
                    <a:pt x="583" y="543"/>
                  </a:lnTo>
                  <a:cubicBezTo>
                    <a:pt x="589" y="549"/>
                    <a:pt x="598" y="551"/>
                    <a:pt x="606" y="548"/>
                  </a:cubicBezTo>
                  <a:cubicBezTo>
                    <a:pt x="648" y="532"/>
                    <a:pt x="701" y="544"/>
                    <a:pt x="740" y="578"/>
                  </a:cubicBezTo>
                  <a:cubicBezTo>
                    <a:pt x="737" y="585"/>
                    <a:pt x="734" y="591"/>
                    <a:pt x="725" y="600"/>
                  </a:cubicBezTo>
                  <a:cubicBezTo>
                    <a:pt x="713" y="612"/>
                    <a:pt x="705" y="614"/>
                    <a:pt x="694" y="618"/>
                  </a:cubicBezTo>
                  <a:cubicBezTo>
                    <a:pt x="682" y="622"/>
                    <a:pt x="666" y="627"/>
                    <a:pt x="646" y="646"/>
                  </a:cubicBezTo>
                  <a:cubicBezTo>
                    <a:pt x="627" y="666"/>
                    <a:pt x="622" y="682"/>
                    <a:pt x="618" y="694"/>
                  </a:cubicBezTo>
                  <a:cubicBezTo>
                    <a:pt x="614" y="705"/>
                    <a:pt x="612" y="713"/>
                    <a:pt x="600" y="725"/>
                  </a:cubicBezTo>
                  <a:cubicBezTo>
                    <a:pt x="591" y="734"/>
                    <a:pt x="585" y="737"/>
                    <a:pt x="578" y="740"/>
                  </a:cubicBezTo>
                  <a:cubicBezTo>
                    <a:pt x="544" y="700"/>
                    <a:pt x="532" y="648"/>
                    <a:pt x="548" y="605"/>
                  </a:cubicBezTo>
                  <a:cubicBezTo>
                    <a:pt x="551" y="597"/>
                    <a:pt x="549" y="588"/>
                    <a:pt x="543" y="582"/>
                  </a:cubicBezTo>
                  <a:lnTo>
                    <a:pt x="56" y="120"/>
                  </a:lnTo>
                  <a:moveTo>
                    <a:pt x="726" y="136"/>
                  </a:moveTo>
                  <a:cubicBezTo>
                    <a:pt x="596" y="136"/>
                    <a:pt x="473" y="178"/>
                    <a:pt x="369" y="256"/>
                  </a:cubicBezTo>
                  <a:lnTo>
                    <a:pt x="151" y="27"/>
                  </a:lnTo>
                  <a:cubicBezTo>
                    <a:pt x="135" y="10"/>
                    <a:pt x="113" y="0"/>
                    <a:pt x="89" y="0"/>
                  </a:cubicBezTo>
                  <a:cubicBezTo>
                    <a:pt x="65" y="-1"/>
                    <a:pt x="43" y="8"/>
                    <a:pt x="25" y="25"/>
                  </a:cubicBezTo>
                  <a:cubicBezTo>
                    <a:pt x="9" y="42"/>
                    <a:pt x="-1" y="65"/>
                    <a:pt x="0" y="89"/>
                  </a:cubicBezTo>
                  <a:cubicBezTo>
                    <a:pt x="0" y="113"/>
                    <a:pt x="10" y="135"/>
                    <a:pt x="27" y="151"/>
                  </a:cubicBezTo>
                  <a:lnTo>
                    <a:pt x="257" y="369"/>
                  </a:lnTo>
                  <a:cubicBezTo>
                    <a:pt x="178" y="472"/>
                    <a:pt x="136" y="596"/>
                    <a:pt x="136" y="726"/>
                  </a:cubicBezTo>
                  <a:cubicBezTo>
                    <a:pt x="136" y="1052"/>
                    <a:pt x="401" y="1317"/>
                    <a:pt x="726" y="1317"/>
                  </a:cubicBezTo>
                  <a:cubicBezTo>
                    <a:pt x="1052" y="1317"/>
                    <a:pt x="1317" y="1052"/>
                    <a:pt x="1317" y="726"/>
                  </a:cubicBezTo>
                  <a:cubicBezTo>
                    <a:pt x="1317" y="401"/>
                    <a:pt x="1052" y="136"/>
                    <a:pt x="726" y="13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 name="Google Shape;269;p30"/>
            <p:cNvSpPr/>
            <p:nvPr/>
          </p:nvSpPr>
          <p:spPr>
            <a:xfrm>
              <a:off x="6266490" y="2061380"/>
              <a:ext cx="95760" cy="47880"/>
            </a:xfrm>
            <a:custGeom>
              <a:avLst/>
              <a:gdLst/>
              <a:ahLst/>
              <a:cxnLst/>
              <a:rect l="l" t="t" r="r" b="b"/>
              <a:pathLst>
                <a:path w="266" h="133" extrusionOk="0">
                  <a:moveTo>
                    <a:pt x="7" y="36"/>
                  </a:moveTo>
                  <a:cubicBezTo>
                    <a:pt x="71" y="99"/>
                    <a:pt x="155" y="133"/>
                    <a:pt x="244" y="133"/>
                  </a:cubicBezTo>
                  <a:cubicBezTo>
                    <a:pt x="256" y="133"/>
                    <a:pt x="266" y="124"/>
                    <a:pt x="266" y="112"/>
                  </a:cubicBezTo>
                  <a:cubicBezTo>
                    <a:pt x="266" y="100"/>
                    <a:pt x="256" y="91"/>
                    <a:pt x="244" y="91"/>
                  </a:cubicBezTo>
                  <a:cubicBezTo>
                    <a:pt x="166" y="91"/>
                    <a:pt x="92" y="60"/>
                    <a:pt x="37" y="6"/>
                  </a:cubicBezTo>
                  <a:cubicBezTo>
                    <a:pt x="28" y="-2"/>
                    <a:pt x="15" y="-2"/>
                    <a:pt x="6" y="6"/>
                  </a:cubicBezTo>
                  <a:cubicBezTo>
                    <a:pt x="-2" y="14"/>
                    <a:pt x="-2" y="28"/>
                    <a:pt x="7" y="36"/>
                  </a:cubicBezTo>
                  <a:close/>
                </a:path>
              </a:pathLst>
            </a:custGeom>
            <a:solidFill>
              <a:schemeClr val="lt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0" name="Google Shape;270;p30"/>
            <p:cNvSpPr/>
            <p:nvPr/>
          </p:nvSpPr>
          <p:spPr>
            <a:xfrm>
              <a:off x="6346770" y="1864460"/>
              <a:ext cx="129960" cy="130320"/>
            </a:xfrm>
            <a:custGeom>
              <a:avLst/>
              <a:gdLst/>
              <a:ahLst/>
              <a:cxnLst/>
              <a:rect l="l" t="t" r="r" b="b"/>
              <a:pathLst>
                <a:path w="361" h="362" extrusionOk="0">
                  <a:moveTo>
                    <a:pt x="319" y="340"/>
                  </a:moveTo>
                  <a:cubicBezTo>
                    <a:pt x="319" y="352"/>
                    <a:pt x="328" y="362"/>
                    <a:pt x="340" y="362"/>
                  </a:cubicBezTo>
                  <a:cubicBezTo>
                    <a:pt x="352" y="362"/>
                    <a:pt x="361" y="352"/>
                    <a:pt x="361" y="340"/>
                  </a:cubicBezTo>
                  <a:cubicBezTo>
                    <a:pt x="361" y="153"/>
                    <a:pt x="209" y="0"/>
                    <a:pt x="21" y="0"/>
                  </a:cubicBezTo>
                  <a:cubicBezTo>
                    <a:pt x="10" y="0"/>
                    <a:pt x="0" y="10"/>
                    <a:pt x="0" y="22"/>
                  </a:cubicBezTo>
                  <a:cubicBezTo>
                    <a:pt x="0" y="34"/>
                    <a:pt x="10" y="43"/>
                    <a:pt x="21" y="43"/>
                  </a:cubicBezTo>
                  <a:cubicBezTo>
                    <a:pt x="185" y="43"/>
                    <a:pt x="319" y="176"/>
                    <a:pt x="319" y="34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1" name="Google Shape;271;p30"/>
            <p:cNvSpPr/>
            <p:nvPr/>
          </p:nvSpPr>
          <p:spPr>
            <a:xfrm>
              <a:off x="6387810" y="1946540"/>
              <a:ext cx="56160" cy="119160"/>
            </a:xfrm>
            <a:custGeom>
              <a:avLst/>
              <a:gdLst/>
              <a:ahLst/>
              <a:cxnLst/>
              <a:rect l="l" t="t" r="r" b="b"/>
              <a:pathLst>
                <a:path w="156" h="331" extrusionOk="0">
                  <a:moveTo>
                    <a:pt x="108" y="2"/>
                  </a:moveTo>
                  <a:cubicBezTo>
                    <a:pt x="97" y="6"/>
                    <a:pt x="92" y="19"/>
                    <a:pt x="97" y="30"/>
                  </a:cubicBezTo>
                  <a:cubicBezTo>
                    <a:pt x="108" y="56"/>
                    <a:pt x="114" y="84"/>
                    <a:pt x="114" y="112"/>
                  </a:cubicBezTo>
                  <a:cubicBezTo>
                    <a:pt x="114" y="133"/>
                    <a:pt x="111" y="154"/>
                    <a:pt x="104" y="174"/>
                  </a:cubicBezTo>
                  <a:cubicBezTo>
                    <a:pt x="89" y="224"/>
                    <a:pt x="56" y="265"/>
                    <a:pt x="11" y="291"/>
                  </a:cubicBezTo>
                  <a:cubicBezTo>
                    <a:pt x="0" y="297"/>
                    <a:pt x="-3" y="310"/>
                    <a:pt x="3" y="320"/>
                  </a:cubicBezTo>
                  <a:cubicBezTo>
                    <a:pt x="7" y="327"/>
                    <a:pt x="14" y="331"/>
                    <a:pt x="21" y="331"/>
                  </a:cubicBezTo>
                  <a:cubicBezTo>
                    <a:pt x="25" y="331"/>
                    <a:pt x="29" y="330"/>
                    <a:pt x="32" y="328"/>
                  </a:cubicBezTo>
                  <a:cubicBezTo>
                    <a:pt x="86" y="297"/>
                    <a:pt x="126" y="247"/>
                    <a:pt x="145" y="187"/>
                  </a:cubicBezTo>
                  <a:cubicBezTo>
                    <a:pt x="153" y="163"/>
                    <a:pt x="156" y="138"/>
                    <a:pt x="156" y="112"/>
                  </a:cubicBezTo>
                  <a:cubicBezTo>
                    <a:pt x="156" y="78"/>
                    <a:pt x="149" y="44"/>
                    <a:pt x="136" y="13"/>
                  </a:cubicBezTo>
                  <a:cubicBezTo>
                    <a:pt x="131" y="2"/>
                    <a:pt x="118" y="-3"/>
                    <a:pt x="108" y="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 name="TextBox 1">
            <a:extLst>
              <a:ext uri="{FF2B5EF4-FFF2-40B4-BE49-F238E27FC236}">
                <a16:creationId xmlns:a16="http://schemas.microsoft.com/office/drawing/2014/main" id="{A04E4817-DF86-A0C2-5C90-CF2518D584FF}"/>
              </a:ext>
            </a:extLst>
          </p:cNvPr>
          <p:cNvSpPr txBox="1"/>
          <p:nvPr/>
        </p:nvSpPr>
        <p:spPr>
          <a:xfrm>
            <a:off x="-1634490" y="2537460"/>
            <a:ext cx="184731" cy="307777"/>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FCD14B7C-B3B1-622F-F20E-ABCFC2089076}"/>
              </a:ext>
            </a:extLst>
          </p:cNvPr>
          <p:cNvSpPr txBox="1"/>
          <p:nvPr/>
        </p:nvSpPr>
        <p:spPr>
          <a:xfrm>
            <a:off x="896112" y="1719072"/>
            <a:ext cx="7990560" cy="2677656"/>
          </a:xfrm>
          <a:prstGeom prst="rect">
            <a:avLst/>
          </a:prstGeom>
          <a:noFill/>
        </p:spPr>
        <p:txBody>
          <a:bodyPr wrap="square" rtlCol="0">
            <a:spAutoFit/>
          </a:bodyPr>
          <a:lstStyle/>
          <a:p>
            <a:pPr>
              <a:buFont typeface="+mj-lt"/>
              <a:buAutoNum type="arabicPeriod"/>
            </a:pPr>
            <a:r>
              <a:rPr lang="en-IN" b="1" dirty="0">
                <a:latin typeface="Avenir Book" panose="02000503020000020003" pitchFamily="2" charset="0"/>
              </a:rPr>
              <a:t>State Preparation (A):</a:t>
            </a:r>
            <a:endParaRPr lang="en-IN" dirty="0">
              <a:latin typeface="Avenir Book" panose="02000503020000020003" pitchFamily="2" charset="0"/>
            </a:endParaRPr>
          </a:p>
          <a:p>
            <a:pPr marL="742950" lvl="1" indent="-285750">
              <a:buFont typeface="+mj-lt"/>
              <a:buAutoNum type="arabicPeriod"/>
            </a:pPr>
            <a:r>
              <a:rPr lang="en-IN" dirty="0">
                <a:latin typeface="Avenir Book" panose="02000503020000020003" pitchFamily="2" charset="0"/>
              </a:rPr>
              <a:t>This is the initial quantum state preparation, which sets up the quantum system.</a:t>
            </a:r>
          </a:p>
          <a:p>
            <a:pPr marL="742950" lvl="1" indent="-285750">
              <a:buFont typeface="+mj-lt"/>
              <a:buAutoNum type="arabicPeriod"/>
            </a:pPr>
            <a:r>
              <a:rPr lang="en-IN" dirty="0">
                <a:latin typeface="Avenir Book" panose="02000503020000020003" pitchFamily="2" charset="0"/>
              </a:rPr>
              <a:t>Typically involves an operator A that transforms the initial state ∣0⟩ into a superposition state.</a:t>
            </a:r>
          </a:p>
          <a:p>
            <a:pPr>
              <a:buFont typeface="+mj-lt"/>
              <a:buAutoNum type="arabicPeriod"/>
            </a:pPr>
            <a:r>
              <a:rPr lang="en-IN" b="1" dirty="0">
                <a:latin typeface="Avenir Book" panose="02000503020000020003" pitchFamily="2" charset="0"/>
              </a:rPr>
              <a:t>Grover Operator (Q):</a:t>
            </a:r>
            <a:endParaRPr lang="en-IN" dirty="0">
              <a:latin typeface="Avenir Book" panose="02000503020000020003" pitchFamily="2" charset="0"/>
            </a:endParaRPr>
          </a:p>
          <a:p>
            <a:pPr marL="742950" lvl="1" indent="-285750">
              <a:buFont typeface="+mj-lt"/>
              <a:buAutoNum type="arabicPeriod"/>
            </a:pPr>
            <a:r>
              <a:rPr lang="en-IN" dirty="0">
                <a:latin typeface="Avenir Book" panose="02000503020000020003" pitchFamily="2" charset="0"/>
              </a:rPr>
              <a:t>Used for amplitude amplification, it enhances the probability of measuring the desired state.</a:t>
            </a:r>
          </a:p>
          <a:p>
            <a:pPr marL="742950" lvl="1" indent="-285750">
              <a:buFont typeface="+mj-lt"/>
              <a:buAutoNum type="arabicPeriod"/>
            </a:pPr>
            <a:r>
              <a:rPr lang="en-IN" dirty="0">
                <a:latin typeface="Avenir Book" panose="02000503020000020003" pitchFamily="2" charset="0"/>
              </a:rPr>
              <a:t>The Grover operator Q is applied iteratively to increase the amplitude of the target state.</a:t>
            </a:r>
          </a:p>
          <a:p>
            <a:pPr>
              <a:buFont typeface="+mj-lt"/>
              <a:buAutoNum type="arabicPeriod"/>
            </a:pPr>
            <a:r>
              <a:rPr lang="en-IN" b="1" dirty="0">
                <a:latin typeface="Avenir Book" panose="02000503020000020003" pitchFamily="2" charset="0"/>
              </a:rPr>
              <a:t>Measurement:</a:t>
            </a:r>
            <a:endParaRPr lang="en-IN" dirty="0">
              <a:latin typeface="Avenir Book" panose="02000503020000020003" pitchFamily="2" charset="0"/>
            </a:endParaRPr>
          </a:p>
          <a:p>
            <a:pPr marL="742950" lvl="1" indent="-285750">
              <a:buFont typeface="+mj-lt"/>
              <a:buAutoNum type="arabicPeriod"/>
            </a:pPr>
            <a:r>
              <a:rPr lang="en-IN" dirty="0">
                <a:latin typeface="Avenir Book" panose="02000503020000020003" pitchFamily="2" charset="0"/>
              </a:rPr>
              <a:t>The objective is to measure the qubits and identify the probability of the "good" state (often denoted as ∣</a:t>
            </a:r>
            <a:r>
              <a:rPr lang="el-GR" dirty="0">
                <a:latin typeface="Avenir Book" panose="02000503020000020003" pitchFamily="2" charset="0"/>
              </a:rPr>
              <a:t>Ψ1⟩)</a:t>
            </a:r>
          </a:p>
          <a:p>
            <a:endParaRPr lang="en-US" dirty="0">
              <a:latin typeface="Avenir Book" panose="02000503020000020003" pitchFamily="2" charset="0"/>
            </a:endParaRPr>
          </a:p>
        </p:txBody>
      </p:sp>
    </p:spTree>
    <p:extLst>
      <p:ext uri="{BB962C8B-B14F-4D97-AF65-F5344CB8AC3E}">
        <p14:creationId xmlns:p14="http://schemas.microsoft.com/office/powerpoint/2010/main" val="4091419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61;p30">
            <a:extLst>
              <a:ext uri="{FF2B5EF4-FFF2-40B4-BE49-F238E27FC236}">
                <a16:creationId xmlns:a16="http://schemas.microsoft.com/office/drawing/2014/main" id="{34B8AAFE-A166-F10C-04D5-6B2B971BFCC1}"/>
              </a:ext>
            </a:extLst>
          </p:cNvPr>
          <p:cNvSpPr txBox="1">
            <a:spLocks noGrp="1"/>
          </p:cNvSpPr>
          <p:nvPr>
            <p:ph type="title"/>
          </p:nvPr>
        </p:nvSpPr>
        <p:spPr>
          <a:xfrm>
            <a:off x="696716" y="591472"/>
            <a:ext cx="6389884" cy="5801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Construction of Quantum Circuit </a:t>
            </a:r>
            <a:endParaRPr dirty="0"/>
          </a:p>
        </p:txBody>
      </p:sp>
      <p:sp>
        <p:nvSpPr>
          <p:cNvPr id="2" name="TextBox 1">
            <a:extLst>
              <a:ext uri="{FF2B5EF4-FFF2-40B4-BE49-F238E27FC236}">
                <a16:creationId xmlns:a16="http://schemas.microsoft.com/office/drawing/2014/main" id="{8D3913A8-6894-2726-F8F6-FF200B19B817}"/>
              </a:ext>
            </a:extLst>
          </p:cNvPr>
          <p:cNvSpPr txBox="1"/>
          <p:nvPr/>
        </p:nvSpPr>
        <p:spPr>
          <a:xfrm>
            <a:off x="757569" y="1250463"/>
            <a:ext cx="1178528" cy="307777"/>
          </a:xfrm>
          <a:prstGeom prst="rect">
            <a:avLst/>
          </a:prstGeom>
          <a:noFill/>
        </p:spPr>
        <p:txBody>
          <a:bodyPr wrap="none" rtlCol="0">
            <a:spAutoFit/>
          </a:bodyPr>
          <a:lstStyle/>
          <a:p>
            <a:r>
              <a:rPr lang="en-US" dirty="0"/>
              <a:t>A Operator()</a:t>
            </a:r>
          </a:p>
        </p:txBody>
      </p:sp>
      <p:sp>
        <p:nvSpPr>
          <p:cNvPr id="4" name="TextBox 3">
            <a:extLst>
              <a:ext uri="{FF2B5EF4-FFF2-40B4-BE49-F238E27FC236}">
                <a16:creationId xmlns:a16="http://schemas.microsoft.com/office/drawing/2014/main" id="{FAA3512C-61C0-D4FC-D87C-E462C0D41E7A}"/>
              </a:ext>
            </a:extLst>
          </p:cNvPr>
          <p:cNvSpPr txBox="1"/>
          <p:nvPr/>
        </p:nvSpPr>
        <p:spPr>
          <a:xfrm>
            <a:off x="818648" y="2708988"/>
            <a:ext cx="1247457" cy="307777"/>
          </a:xfrm>
          <a:prstGeom prst="rect">
            <a:avLst/>
          </a:prstGeom>
          <a:noFill/>
        </p:spPr>
        <p:txBody>
          <a:bodyPr wrap="none" rtlCol="0">
            <a:spAutoFit/>
          </a:bodyPr>
          <a:lstStyle/>
          <a:p>
            <a:r>
              <a:rPr lang="en-US" dirty="0"/>
              <a:t>Q Operator ()</a:t>
            </a:r>
          </a:p>
        </p:txBody>
      </p:sp>
      <p:pic>
        <p:nvPicPr>
          <p:cNvPr id="8" name="Picture 7">
            <a:extLst>
              <a:ext uri="{FF2B5EF4-FFF2-40B4-BE49-F238E27FC236}">
                <a16:creationId xmlns:a16="http://schemas.microsoft.com/office/drawing/2014/main" id="{7FFFB875-D0A9-9890-ADFD-FA5F11134A5C}"/>
              </a:ext>
            </a:extLst>
          </p:cNvPr>
          <p:cNvPicPr>
            <a:picLocks noChangeAspect="1"/>
          </p:cNvPicPr>
          <p:nvPr/>
        </p:nvPicPr>
        <p:blipFill>
          <a:blip r:embed="rId2"/>
          <a:stretch>
            <a:fillRect/>
          </a:stretch>
        </p:blipFill>
        <p:spPr>
          <a:xfrm>
            <a:off x="4292600" y="1729909"/>
            <a:ext cx="2794000" cy="355600"/>
          </a:xfrm>
          <a:prstGeom prst="rect">
            <a:avLst/>
          </a:prstGeom>
        </p:spPr>
      </p:pic>
      <p:pic>
        <p:nvPicPr>
          <p:cNvPr id="10" name="Picture 9">
            <a:extLst>
              <a:ext uri="{FF2B5EF4-FFF2-40B4-BE49-F238E27FC236}">
                <a16:creationId xmlns:a16="http://schemas.microsoft.com/office/drawing/2014/main" id="{25902326-892C-3776-4E84-C63588AC289C}"/>
              </a:ext>
            </a:extLst>
          </p:cNvPr>
          <p:cNvPicPr>
            <a:picLocks noChangeAspect="1"/>
          </p:cNvPicPr>
          <p:nvPr/>
        </p:nvPicPr>
        <p:blipFill>
          <a:blip r:embed="rId3"/>
          <a:stretch>
            <a:fillRect/>
          </a:stretch>
        </p:blipFill>
        <p:spPr>
          <a:xfrm>
            <a:off x="968387" y="1762481"/>
            <a:ext cx="2794000" cy="355600"/>
          </a:xfrm>
          <a:prstGeom prst="rect">
            <a:avLst/>
          </a:prstGeom>
        </p:spPr>
      </p:pic>
      <p:pic>
        <p:nvPicPr>
          <p:cNvPr id="12" name="Picture 11">
            <a:extLst>
              <a:ext uri="{FF2B5EF4-FFF2-40B4-BE49-F238E27FC236}">
                <a16:creationId xmlns:a16="http://schemas.microsoft.com/office/drawing/2014/main" id="{080516FC-9C6D-DA54-EBAF-97950B08803E}"/>
              </a:ext>
            </a:extLst>
          </p:cNvPr>
          <p:cNvPicPr>
            <a:picLocks noChangeAspect="1"/>
          </p:cNvPicPr>
          <p:nvPr/>
        </p:nvPicPr>
        <p:blipFill>
          <a:blip r:embed="rId4"/>
          <a:stretch>
            <a:fillRect/>
          </a:stretch>
        </p:blipFill>
        <p:spPr>
          <a:xfrm>
            <a:off x="968387" y="3228916"/>
            <a:ext cx="1346200" cy="355600"/>
          </a:xfrm>
          <a:prstGeom prst="rect">
            <a:avLst/>
          </a:prstGeom>
        </p:spPr>
      </p:pic>
    </p:spTree>
    <p:extLst>
      <p:ext uri="{BB962C8B-B14F-4D97-AF65-F5344CB8AC3E}">
        <p14:creationId xmlns:p14="http://schemas.microsoft.com/office/powerpoint/2010/main" val="2554112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61;p30">
            <a:extLst>
              <a:ext uri="{FF2B5EF4-FFF2-40B4-BE49-F238E27FC236}">
                <a16:creationId xmlns:a16="http://schemas.microsoft.com/office/drawing/2014/main" id="{34B8AAFE-A166-F10C-04D5-6B2B971BFCC1}"/>
              </a:ext>
            </a:extLst>
          </p:cNvPr>
          <p:cNvSpPr txBox="1">
            <a:spLocks noGrp="1"/>
          </p:cNvSpPr>
          <p:nvPr>
            <p:ph type="title"/>
          </p:nvPr>
        </p:nvSpPr>
        <p:spPr>
          <a:xfrm>
            <a:off x="696716" y="591472"/>
            <a:ext cx="4003300" cy="5801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Estimation Problem</a:t>
            </a:r>
            <a:endParaRPr dirty="0"/>
          </a:p>
        </p:txBody>
      </p:sp>
      <p:sp>
        <p:nvSpPr>
          <p:cNvPr id="3" name="TextBox 2">
            <a:extLst>
              <a:ext uri="{FF2B5EF4-FFF2-40B4-BE49-F238E27FC236}">
                <a16:creationId xmlns:a16="http://schemas.microsoft.com/office/drawing/2014/main" id="{9D847F4A-CDAF-E945-9341-9A93D92AD09C}"/>
              </a:ext>
            </a:extLst>
          </p:cNvPr>
          <p:cNvSpPr txBox="1"/>
          <p:nvPr/>
        </p:nvSpPr>
        <p:spPr>
          <a:xfrm>
            <a:off x="1066801" y="1371600"/>
            <a:ext cx="6868160" cy="2031325"/>
          </a:xfrm>
          <a:prstGeom prst="rect">
            <a:avLst/>
          </a:prstGeom>
          <a:noFill/>
        </p:spPr>
        <p:txBody>
          <a:bodyPr wrap="square" rtlCol="0">
            <a:spAutoFit/>
          </a:bodyPr>
          <a:lstStyle/>
          <a:p>
            <a:r>
              <a:rPr lang="en-IN" dirty="0">
                <a:latin typeface="Avenir Book" panose="02000503020000020003" pitchFamily="2" charset="0"/>
              </a:rPr>
              <a:t>An </a:t>
            </a:r>
            <a:r>
              <a:rPr lang="en-IN" b="1" dirty="0">
                <a:latin typeface="Avenir Book" panose="02000503020000020003" pitchFamily="2" charset="0"/>
              </a:rPr>
              <a:t>Estimation Problem</a:t>
            </a:r>
            <a:r>
              <a:rPr lang="en-IN" dirty="0">
                <a:latin typeface="Avenir Book" panose="02000503020000020003" pitchFamily="2" charset="0"/>
              </a:rPr>
              <a:t> in the context of Amplitude Estimation (AE) is a structured way to define the quantum system and the parameters needed for estimating the amplitude of a desired state.</a:t>
            </a:r>
          </a:p>
          <a:p>
            <a:endParaRPr lang="en-IN" dirty="0">
              <a:latin typeface="Avenir Book" panose="02000503020000020003" pitchFamily="2" charset="0"/>
            </a:endParaRPr>
          </a:p>
          <a:p>
            <a:r>
              <a:rPr lang="en-IN" b="1" dirty="0">
                <a:latin typeface="Avenir Book" panose="02000503020000020003" pitchFamily="2" charset="0"/>
              </a:rPr>
              <a:t>Benefits of Using Estimation Problems:</a:t>
            </a:r>
            <a:endParaRPr lang="en-IN" dirty="0">
              <a:latin typeface="Avenir Book" panose="02000503020000020003" pitchFamily="2" charset="0"/>
            </a:endParaRPr>
          </a:p>
          <a:p>
            <a:pPr>
              <a:buFont typeface="Arial" panose="020B0604020202020204" pitchFamily="34" charset="0"/>
              <a:buChar char="•"/>
            </a:pPr>
            <a:r>
              <a:rPr lang="en-IN" b="1" dirty="0">
                <a:latin typeface="Avenir Book" panose="02000503020000020003" pitchFamily="2" charset="0"/>
              </a:rPr>
              <a:t>Modularity:</a:t>
            </a:r>
            <a:r>
              <a:rPr lang="en-IN" dirty="0">
                <a:latin typeface="Avenir Book" panose="02000503020000020003" pitchFamily="2" charset="0"/>
              </a:rPr>
              <a:t> Allows clear separation of the problem definition and the algorithm.</a:t>
            </a:r>
          </a:p>
          <a:p>
            <a:pPr>
              <a:buFont typeface="Arial" panose="020B0604020202020204" pitchFamily="34" charset="0"/>
              <a:buChar char="•"/>
            </a:pPr>
            <a:r>
              <a:rPr lang="en-IN" b="1" dirty="0">
                <a:latin typeface="Avenir Book" panose="02000503020000020003" pitchFamily="2" charset="0"/>
              </a:rPr>
              <a:t>Flexibility:</a:t>
            </a:r>
            <a:r>
              <a:rPr lang="en-IN" dirty="0">
                <a:latin typeface="Avenir Book" panose="02000503020000020003" pitchFamily="2" charset="0"/>
              </a:rPr>
              <a:t> Can be adapted to different quantum algorithms and objectives.</a:t>
            </a:r>
          </a:p>
          <a:p>
            <a:pPr>
              <a:buFont typeface="Arial" panose="020B0604020202020204" pitchFamily="34" charset="0"/>
              <a:buChar char="•"/>
            </a:pPr>
            <a:r>
              <a:rPr lang="en-IN" b="1" dirty="0">
                <a:latin typeface="Avenir Book" panose="02000503020000020003" pitchFamily="2" charset="0"/>
              </a:rPr>
              <a:t>Reusability:</a:t>
            </a:r>
            <a:r>
              <a:rPr lang="en-IN" dirty="0">
                <a:latin typeface="Avenir Book" panose="02000503020000020003" pitchFamily="2" charset="0"/>
              </a:rPr>
              <a:t> The same problem instance can be used with various AE algorithms</a:t>
            </a:r>
            <a:r>
              <a:rPr lang="en-IN" dirty="0"/>
              <a:t>.</a:t>
            </a:r>
          </a:p>
          <a:p>
            <a:endParaRPr lang="en-US" dirty="0">
              <a:latin typeface="Avenir Book" panose="02000503020000020003" pitchFamily="2" charset="0"/>
            </a:endParaRPr>
          </a:p>
        </p:txBody>
      </p:sp>
    </p:spTree>
    <p:extLst>
      <p:ext uri="{BB962C8B-B14F-4D97-AF65-F5344CB8AC3E}">
        <p14:creationId xmlns:p14="http://schemas.microsoft.com/office/powerpoint/2010/main" val="26510615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61;p30">
            <a:extLst>
              <a:ext uri="{FF2B5EF4-FFF2-40B4-BE49-F238E27FC236}">
                <a16:creationId xmlns:a16="http://schemas.microsoft.com/office/drawing/2014/main" id="{34B8AAFE-A166-F10C-04D5-6B2B971BFCC1}"/>
              </a:ext>
            </a:extLst>
          </p:cNvPr>
          <p:cNvSpPr txBox="1">
            <a:spLocks noGrp="1"/>
          </p:cNvSpPr>
          <p:nvPr>
            <p:ph type="title"/>
          </p:nvPr>
        </p:nvSpPr>
        <p:spPr>
          <a:xfrm>
            <a:off x="720724" y="444500"/>
            <a:ext cx="6850508" cy="1014413"/>
          </a:xfrm>
        </p:spPr>
        <p:txBody>
          <a:bodyPr spcFirstLastPara="1" wrap="square" lIns="91425" tIns="91425" rIns="91425" bIns="91425" anchor="t" anchorCtr="0">
            <a:noAutofit/>
          </a:bodyPr>
          <a:lstStyle/>
          <a:p>
            <a:pPr lvl="0"/>
            <a:r>
              <a:rPr lang="en-US" dirty="0"/>
              <a:t>Five Types of Quantum  Amplitude Estimation </a:t>
            </a:r>
          </a:p>
        </p:txBody>
      </p:sp>
      <p:sp>
        <p:nvSpPr>
          <p:cNvPr id="3" name="Subtitle 2">
            <a:extLst>
              <a:ext uri="{FF2B5EF4-FFF2-40B4-BE49-F238E27FC236}">
                <a16:creationId xmlns:a16="http://schemas.microsoft.com/office/drawing/2014/main" id="{869BD025-3024-F7E0-7E46-72B78DCCDD35}"/>
              </a:ext>
            </a:extLst>
          </p:cNvPr>
          <p:cNvSpPr>
            <a:spLocks noGrp="1"/>
          </p:cNvSpPr>
          <p:nvPr>
            <p:ph type="subTitle" idx="1"/>
          </p:nvPr>
        </p:nvSpPr>
        <p:spPr>
          <a:xfrm>
            <a:off x="720724" y="1865598"/>
            <a:ext cx="5817236" cy="1412303"/>
          </a:xfrm>
        </p:spPr>
        <p:txBody>
          <a:bodyPr/>
          <a:lstStyle/>
          <a:p>
            <a:r>
              <a:rPr lang="en-US" sz="1800" dirty="0">
                <a:latin typeface="Avenir Book" panose="02000503020000020003" pitchFamily="2" charset="0"/>
              </a:rPr>
              <a:t>Canonical AE</a:t>
            </a:r>
          </a:p>
          <a:p>
            <a:r>
              <a:rPr lang="en-US" sz="2400" b="1" dirty="0">
                <a:latin typeface="Avenir Book" panose="02000503020000020003" pitchFamily="2" charset="0"/>
              </a:rPr>
              <a:t>Iterative Amplitude Estimation</a:t>
            </a:r>
          </a:p>
          <a:p>
            <a:r>
              <a:rPr lang="en-US" sz="1800" dirty="0">
                <a:latin typeface="Avenir Book" panose="02000503020000020003" pitchFamily="2" charset="0"/>
              </a:rPr>
              <a:t>Maximum Likelihood Amplitude Estimation</a:t>
            </a:r>
          </a:p>
          <a:p>
            <a:r>
              <a:rPr lang="en-US" sz="1800" dirty="0">
                <a:latin typeface="Avenir Book" panose="02000503020000020003" pitchFamily="2" charset="0"/>
              </a:rPr>
              <a:t>Faster Amplitude Estimation</a:t>
            </a:r>
          </a:p>
          <a:p>
            <a:endParaRPr lang="en-US" sz="1800" dirty="0">
              <a:latin typeface="Avenir Book" panose="02000503020000020003" pitchFamily="2" charset="0"/>
            </a:endParaRPr>
          </a:p>
        </p:txBody>
      </p:sp>
    </p:spTree>
    <p:extLst>
      <p:ext uri="{BB962C8B-B14F-4D97-AF65-F5344CB8AC3E}">
        <p14:creationId xmlns:p14="http://schemas.microsoft.com/office/powerpoint/2010/main" val="2857849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61;p30">
            <a:extLst>
              <a:ext uri="{FF2B5EF4-FFF2-40B4-BE49-F238E27FC236}">
                <a16:creationId xmlns:a16="http://schemas.microsoft.com/office/drawing/2014/main" id="{34B8AAFE-A166-F10C-04D5-6B2B971BFCC1}"/>
              </a:ext>
            </a:extLst>
          </p:cNvPr>
          <p:cNvSpPr txBox="1">
            <a:spLocks noGrp="1"/>
          </p:cNvSpPr>
          <p:nvPr>
            <p:ph type="title"/>
          </p:nvPr>
        </p:nvSpPr>
        <p:spPr>
          <a:xfrm>
            <a:off x="696716" y="591472"/>
            <a:ext cx="6051556" cy="5801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Iterative Amplitude Estimation</a:t>
            </a:r>
            <a:endParaRPr dirty="0"/>
          </a:p>
        </p:txBody>
      </p:sp>
      <p:sp>
        <p:nvSpPr>
          <p:cNvPr id="3" name="Rectangle 2">
            <a:extLst>
              <a:ext uri="{FF2B5EF4-FFF2-40B4-BE49-F238E27FC236}">
                <a16:creationId xmlns:a16="http://schemas.microsoft.com/office/drawing/2014/main" id="{97B047A0-EFA9-39D1-8F33-83C69F2C164F}"/>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a:extLst>
              <a:ext uri="{FF2B5EF4-FFF2-40B4-BE49-F238E27FC236}">
                <a16:creationId xmlns:a16="http://schemas.microsoft.com/office/drawing/2014/main" id="{9932DE18-77F3-08C3-C557-3185188DD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3577" y="1785206"/>
            <a:ext cx="2757625" cy="13362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F350308-72D0-D488-8B29-530D39E9ADC8}"/>
              </a:ext>
            </a:extLst>
          </p:cNvPr>
          <p:cNvSpPr txBox="1"/>
          <p:nvPr/>
        </p:nvSpPr>
        <p:spPr>
          <a:xfrm>
            <a:off x="696716" y="1454896"/>
            <a:ext cx="4572000" cy="2031325"/>
          </a:xfrm>
          <a:prstGeom prst="rect">
            <a:avLst/>
          </a:prstGeom>
          <a:noFill/>
        </p:spPr>
        <p:txBody>
          <a:bodyPr wrap="square">
            <a:spAutoFit/>
          </a:bodyPr>
          <a:lstStyle/>
          <a:p>
            <a:r>
              <a:rPr lang="en-IN" dirty="0">
                <a:latin typeface="Avenir Book" panose="02000503020000020003" pitchFamily="2" charset="0"/>
              </a:rPr>
              <a:t>IAE is a quantum algorithm designed to estimate the probability (amplitude) of a particular outcome (state) in a quantum system with high accuracy.</a:t>
            </a:r>
          </a:p>
          <a:p>
            <a:endParaRPr lang="en-IN" dirty="0">
              <a:latin typeface="Avenir Book" panose="02000503020000020003" pitchFamily="2" charset="0"/>
            </a:endParaRPr>
          </a:p>
          <a:p>
            <a:endParaRPr lang="en-IN" dirty="0">
              <a:latin typeface="Avenir Book" panose="02000503020000020003" pitchFamily="2" charset="0"/>
            </a:endParaRPr>
          </a:p>
          <a:p>
            <a:r>
              <a:rPr lang="en-IN" dirty="0">
                <a:latin typeface="Avenir Book" panose="02000503020000020003" pitchFamily="2" charset="0"/>
              </a:rPr>
              <a:t>IAE refines the estimation in steps, using feedback from previous iterations to improve the accuracy of the result.</a:t>
            </a:r>
          </a:p>
          <a:p>
            <a:endParaRPr lang="en-US" dirty="0">
              <a:latin typeface="Avenir Book" panose="02000503020000020003" pitchFamily="2" charset="0"/>
            </a:endParaRPr>
          </a:p>
        </p:txBody>
      </p:sp>
    </p:spTree>
    <p:extLst>
      <p:ext uri="{BB962C8B-B14F-4D97-AF65-F5344CB8AC3E}">
        <p14:creationId xmlns:p14="http://schemas.microsoft.com/office/powerpoint/2010/main" val="233931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61;p30">
            <a:extLst>
              <a:ext uri="{FF2B5EF4-FFF2-40B4-BE49-F238E27FC236}">
                <a16:creationId xmlns:a16="http://schemas.microsoft.com/office/drawing/2014/main" id="{34B8AAFE-A166-F10C-04D5-6B2B971BFCC1}"/>
              </a:ext>
            </a:extLst>
          </p:cNvPr>
          <p:cNvSpPr txBox="1">
            <a:spLocks noGrp="1"/>
          </p:cNvSpPr>
          <p:nvPr>
            <p:ph type="title"/>
          </p:nvPr>
        </p:nvSpPr>
        <p:spPr>
          <a:xfrm>
            <a:off x="696716" y="591472"/>
            <a:ext cx="6051556" cy="5801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Iterative Amplitude Estimation</a:t>
            </a:r>
            <a:endParaRPr dirty="0"/>
          </a:p>
        </p:txBody>
      </p:sp>
      <p:sp>
        <p:nvSpPr>
          <p:cNvPr id="3" name="Rectangle 2">
            <a:extLst>
              <a:ext uri="{FF2B5EF4-FFF2-40B4-BE49-F238E27FC236}">
                <a16:creationId xmlns:a16="http://schemas.microsoft.com/office/drawing/2014/main" id="{97B047A0-EFA9-39D1-8F33-83C69F2C164F}"/>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a:extLst>
              <a:ext uri="{FF2B5EF4-FFF2-40B4-BE49-F238E27FC236}">
                <a16:creationId xmlns:a16="http://schemas.microsoft.com/office/drawing/2014/main" id="{FA6F9315-2AD9-6C17-5BF6-CF7B8296DAD0}"/>
              </a:ext>
            </a:extLst>
          </p:cNvPr>
          <p:cNvPicPr>
            <a:picLocks noChangeAspect="1"/>
          </p:cNvPicPr>
          <p:nvPr/>
        </p:nvPicPr>
        <p:blipFill>
          <a:blip r:embed="rId2"/>
          <a:stretch>
            <a:fillRect/>
          </a:stretch>
        </p:blipFill>
        <p:spPr>
          <a:xfrm flipH="1">
            <a:off x="442034" y="1129459"/>
            <a:ext cx="3466738" cy="1854814"/>
          </a:xfrm>
          <a:prstGeom prst="rect">
            <a:avLst/>
          </a:prstGeom>
        </p:spPr>
      </p:pic>
      <p:pic>
        <p:nvPicPr>
          <p:cNvPr id="4" name="Picture 3">
            <a:extLst>
              <a:ext uri="{FF2B5EF4-FFF2-40B4-BE49-F238E27FC236}">
                <a16:creationId xmlns:a16="http://schemas.microsoft.com/office/drawing/2014/main" id="{3CE925B4-D2FF-6166-B775-D7F383EAD961}"/>
              </a:ext>
            </a:extLst>
          </p:cNvPr>
          <p:cNvPicPr>
            <a:picLocks noChangeAspect="1"/>
          </p:cNvPicPr>
          <p:nvPr/>
        </p:nvPicPr>
        <p:blipFill>
          <a:blip r:embed="rId3"/>
          <a:stretch>
            <a:fillRect/>
          </a:stretch>
        </p:blipFill>
        <p:spPr>
          <a:xfrm>
            <a:off x="2453408" y="3065151"/>
            <a:ext cx="3715977" cy="2008148"/>
          </a:xfrm>
          <a:prstGeom prst="rect">
            <a:avLst/>
          </a:prstGeom>
        </p:spPr>
      </p:pic>
      <p:pic>
        <p:nvPicPr>
          <p:cNvPr id="5" name="Picture 2">
            <a:extLst>
              <a:ext uri="{FF2B5EF4-FFF2-40B4-BE49-F238E27FC236}">
                <a16:creationId xmlns:a16="http://schemas.microsoft.com/office/drawing/2014/main" id="{CAC24AFD-B54F-536C-E3FB-1896C61D9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856" y="1129459"/>
            <a:ext cx="3466738" cy="1833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179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93FABEE-96A4-6DB9-A17C-1BA1DC39919C}"/>
              </a:ext>
            </a:extLst>
          </p:cNvPr>
          <p:cNvSpPr txBox="1"/>
          <p:nvPr/>
        </p:nvSpPr>
        <p:spPr>
          <a:xfrm>
            <a:off x="522055" y="990841"/>
            <a:ext cx="1904689" cy="830997"/>
          </a:xfrm>
          <a:prstGeom prst="rect">
            <a:avLst/>
          </a:prstGeom>
          <a:noFill/>
        </p:spPr>
        <p:txBody>
          <a:bodyPr wrap="none" rtlCol="0">
            <a:spAutoFit/>
          </a:bodyPr>
          <a:lstStyle/>
          <a:p>
            <a:r>
              <a:rPr lang="en-US" sz="1200" dirty="0">
                <a:latin typeface="Avenir Light" panose="020B0402020203020204" pitchFamily="34" charset="77"/>
              </a:rPr>
              <a:t>Bond Face Value = $100</a:t>
            </a:r>
          </a:p>
          <a:p>
            <a:r>
              <a:rPr lang="en-US" sz="1200" dirty="0">
                <a:latin typeface="Avenir Light" panose="020B0402020203020204" pitchFamily="34" charset="77"/>
              </a:rPr>
              <a:t>Number of Bonds = 1000</a:t>
            </a:r>
          </a:p>
          <a:p>
            <a:r>
              <a:rPr lang="en-US" sz="1200" dirty="0">
                <a:latin typeface="Avenir Light" panose="020B0402020203020204" pitchFamily="34" charset="77"/>
              </a:rPr>
              <a:t>Confidence Level = 95%</a:t>
            </a:r>
          </a:p>
          <a:p>
            <a:r>
              <a:rPr lang="en-US" sz="1200" dirty="0">
                <a:latin typeface="Avenir Light" panose="020B0402020203020204" pitchFamily="34" charset="77"/>
              </a:rPr>
              <a:t>Simulations =1000</a:t>
            </a:r>
          </a:p>
        </p:txBody>
      </p:sp>
      <p:sp>
        <p:nvSpPr>
          <p:cNvPr id="8" name="Google Shape;261;p30">
            <a:extLst>
              <a:ext uri="{FF2B5EF4-FFF2-40B4-BE49-F238E27FC236}">
                <a16:creationId xmlns:a16="http://schemas.microsoft.com/office/drawing/2014/main" id="{F132F9A1-E7C7-E811-6115-A6B654FB4D9E}"/>
              </a:ext>
            </a:extLst>
          </p:cNvPr>
          <p:cNvSpPr txBox="1">
            <a:spLocks/>
          </p:cNvSpPr>
          <p:nvPr/>
        </p:nvSpPr>
        <p:spPr>
          <a:xfrm>
            <a:off x="522055" y="435071"/>
            <a:ext cx="8491316" cy="6003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0"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9pPr>
          </a:lstStyle>
          <a:p>
            <a:r>
              <a:rPr lang="en-US"/>
              <a:t>Bond Maturity : 30 Years.                     1962-2024  </a:t>
            </a:r>
            <a:endParaRPr lang="en-US" dirty="0"/>
          </a:p>
        </p:txBody>
      </p:sp>
      <p:pic>
        <p:nvPicPr>
          <p:cNvPr id="12" name="Picture 11">
            <a:extLst>
              <a:ext uri="{FF2B5EF4-FFF2-40B4-BE49-F238E27FC236}">
                <a16:creationId xmlns:a16="http://schemas.microsoft.com/office/drawing/2014/main" id="{20EB4CD8-B6BA-1013-13C0-227DB9260405}"/>
              </a:ext>
            </a:extLst>
          </p:cNvPr>
          <p:cNvPicPr>
            <a:picLocks noChangeAspect="1"/>
          </p:cNvPicPr>
          <p:nvPr/>
        </p:nvPicPr>
        <p:blipFill>
          <a:blip r:embed="rId2"/>
          <a:stretch>
            <a:fillRect/>
          </a:stretch>
        </p:blipFill>
        <p:spPr>
          <a:xfrm>
            <a:off x="1847850" y="3925533"/>
            <a:ext cx="5448300" cy="520700"/>
          </a:xfrm>
          <a:prstGeom prst="rect">
            <a:avLst/>
          </a:prstGeom>
        </p:spPr>
      </p:pic>
      <p:pic>
        <p:nvPicPr>
          <p:cNvPr id="14" name="Picture 13">
            <a:extLst>
              <a:ext uri="{FF2B5EF4-FFF2-40B4-BE49-F238E27FC236}">
                <a16:creationId xmlns:a16="http://schemas.microsoft.com/office/drawing/2014/main" id="{0346632D-5901-BFAB-10EB-0C8AE1321438}"/>
              </a:ext>
            </a:extLst>
          </p:cNvPr>
          <p:cNvPicPr>
            <a:picLocks noChangeAspect="1"/>
          </p:cNvPicPr>
          <p:nvPr/>
        </p:nvPicPr>
        <p:blipFill>
          <a:blip r:embed="rId3"/>
          <a:stretch>
            <a:fillRect/>
          </a:stretch>
        </p:blipFill>
        <p:spPr>
          <a:xfrm>
            <a:off x="2426744" y="990842"/>
            <a:ext cx="4304216" cy="2934692"/>
          </a:xfrm>
          <a:prstGeom prst="rect">
            <a:avLst/>
          </a:prstGeom>
        </p:spPr>
      </p:pic>
    </p:spTree>
    <p:extLst>
      <p:ext uri="{BB962C8B-B14F-4D97-AF65-F5344CB8AC3E}">
        <p14:creationId xmlns:p14="http://schemas.microsoft.com/office/powerpoint/2010/main" val="3980015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541B34-1C83-EDCE-8611-CE9BE4350C1F}"/>
              </a:ext>
            </a:extLst>
          </p:cNvPr>
          <p:cNvSpPr txBox="1"/>
          <p:nvPr/>
        </p:nvSpPr>
        <p:spPr>
          <a:xfrm>
            <a:off x="522055" y="990841"/>
            <a:ext cx="1904689" cy="830997"/>
          </a:xfrm>
          <a:prstGeom prst="rect">
            <a:avLst/>
          </a:prstGeom>
          <a:noFill/>
        </p:spPr>
        <p:txBody>
          <a:bodyPr wrap="none" rtlCol="0">
            <a:spAutoFit/>
          </a:bodyPr>
          <a:lstStyle/>
          <a:p>
            <a:r>
              <a:rPr lang="en-US" sz="1200" dirty="0">
                <a:latin typeface="Avenir Light" panose="020B0402020203020204" pitchFamily="34" charset="77"/>
              </a:rPr>
              <a:t>Bond Face Value = $100</a:t>
            </a:r>
          </a:p>
          <a:p>
            <a:r>
              <a:rPr lang="en-US" sz="1200" dirty="0">
                <a:latin typeface="Avenir Light" panose="020B0402020203020204" pitchFamily="34" charset="77"/>
              </a:rPr>
              <a:t>Number of Bonds = 1000</a:t>
            </a:r>
          </a:p>
          <a:p>
            <a:r>
              <a:rPr lang="en-US" sz="1200" dirty="0">
                <a:latin typeface="Avenir Light" panose="020B0402020203020204" pitchFamily="34" charset="77"/>
              </a:rPr>
              <a:t>Confidence Level = 95%</a:t>
            </a:r>
          </a:p>
          <a:p>
            <a:r>
              <a:rPr lang="en-US" sz="1200" dirty="0">
                <a:latin typeface="Avenir Light" panose="020B0402020203020204" pitchFamily="34" charset="77"/>
              </a:rPr>
              <a:t>Simulations =1000</a:t>
            </a:r>
          </a:p>
        </p:txBody>
      </p:sp>
      <p:sp>
        <p:nvSpPr>
          <p:cNvPr id="5" name="Google Shape;261;p30">
            <a:extLst>
              <a:ext uri="{FF2B5EF4-FFF2-40B4-BE49-F238E27FC236}">
                <a16:creationId xmlns:a16="http://schemas.microsoft.com/office/drawing/2014/main" id="{56025C92-3126-D825-D847-1F44021B5CDD}"/>
              </a:ext>
            </a:extLst>
          </p:cNvPr>
          <p:cNvSpPr txBox="1">
            <a:spLocks/>
          </p:cNvSpPr>
          <p:nvPr/>
        </p:nvSpPr>
        <p:spPr>
          <a:xfrm>
            <a:off x="522055" y="435071"/>
            <a:ext cx="8491316" cy="6003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pilogue"/>
              <a:buNone/>
              <a:defRPr sz="2800" b="0"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0" i="0" u="none" strike="noStrike" cap="none">
                <a:solidFill>
                  <a:schemeClr val="dk1"/>
                </a:solidFill>
                <a:latin typeface="Epilogue"/>
                <a:ea typeface="Epilogue"/>
                <a:cs typeface="Epilogue"/>
                <a:sym typeface="Epilogue"/>
              </a:defRPr>
            </a:lvl9pPr>
          </a:lstStyle>
          <a:p>
            <a:r>
              <a:rPr lang="en-US" dirty="0"/>
              <a:t>Bond Maturity : 30 Years.                     1981-2000  </a:t>
            </a:r>
          </a:p>
        </p:txBody>
      </p:sp>
      <p:pic>
        <p:nvPicPr>
          <p:cNvPr id="10" name="Picture 9">
            <a:extLst>
              <a:ext uri="{FF2B5EF4-FFF2-40B4-BE49-F238E27FC236}">
                <a16:creationId xmlns:a16="http://schemas.microsoft.com/office/drawing/2014/main" id="{789379C0-0DBF-5701-E0E4-2B1DD83455E6}"/>
              </a:ext>
            </a:extLst>
          </p:cNvPr>
          <p:cNvPicPr>
            <a:picLocks noChangeAspect="1"/>
          </p:cNvPicPr>
          <p:nvPr/>
        </p:nvPicPr>
        <p:blipFill>
          <a:blip r:embed="rId2"/>
          <a:stretch>
            <a:fillRect/>
          </a:stretch>
        </p:blipFill>
        <p:spPr>
          <a:xfrm>
            <a:off x="2024513" y="4390665"/>
            <a:ext cx="5486400" cy="533400"/>
          </a:xfrm>
          <a:prstGeom prst="rect">
            <a:avLst/>
          </a:prstGeom>
        </p:spPr>
      </p:pic>
      <p:pic>
        <p:nvPicPr>
          <p:cNvPr id="12" name="Picture 11">
            <a:extLst>
              <a:ext uri="{FF2B5EF4-FFF2-40B4-BE49-F238E27FC236}">
                <a16:creationId xmlns:a16="http://schemas.microsoft.com/office/drawing/2014/main" id="{D673EA50-E481-81CF-EA8C-AD33AC2AD8AC}"/>
              </a:ext>
            </a:extLst>
          </p:cNvPr>
          <p:cNvPicPr>
            <a:picLocks noChangeAspect="1"/>
          </p:cNvPicPr>
          <p:nvPr/>
        </p:nvPicPr>
        <p:blipFill>
          <a:blip r:embed="rId3"/>
          <a:stretch>
            <a:fillRect/>
          </a:stretch>
        </p:blipFill>
        <p:spPr>
          <a:xfrm>
            <a:off x="2598171" y="1035401"/>
            <a:ext cx="4339084" cy="3355264"/>
          </a:xfrm>
          <a:prstGeom prst="rect">
            <a:avLst/>
          </a:prstGeom>
        </p:spPr>
      </p:pic>
    </p:spTree>
    <p:extLst>
      <p:ext uri="{BB962C8B-B14F-4D97-AF65-F5344CB8AC3E}">
        <p14:creationId xmlns:p14="http://schemas.microsoft.com/office/powerpoint/2010/main" val="3495849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B0387C-2ED3-FC33-B315-CEBA286F1503}"/>
              </a:ext>
            </a:extLst>
          </p:cNvPr>
          <p:cNvSpPr txBox="1"/>
          <p:nvPr/>
        </p:nvSpPr>
        <p:spPr>
          <a:xfrm>
            <a:off x="522055" y="990841"/>
            <a:ext cx="1904689" cy="830997"/>
          </a:xfrm>
          <a:prstGeom prst="rect">
            <a:avLst/>
          </a:prstGeom>
          <a:noFill/>
        </p:spPr>
        <p:txBody>
          <a:bodyPr wrap="none" rtlCol="0">
            <a:spAutoFit/>
          </a:bodyPr>
          <a:lstStyle/>
          <a:p>
            <a:r>
              <a:rPr lang="en-US" sz="1200" dirty="0">
                <a:latin typeface="Avenir Light" panose="020B0402020203020204" pitchFamily="34" charset="77"/>
              </a:rPr>
              <a:t>Bond Face Value = $100</a:t>
            </a:r>
          </a:p>
          <a:p>
            <a:r>
              <a:rPr lang="en-US" sz="1200" dirty="0">
                <a:latin typeface="Avenir Light" panose="020B0402020203020204" pitchFamily="34" charset="77"/>
              </a:rPr>
              <a:t>Number of Bonds = 1000</a:t>
            </a:r>
          </a:p>
          <a:p>
            <a:r>
              <a:rPr lang="en-US" sz="1200" dirty="0">
                <a:latin typeface="Avenir Light" panose="020B0402020203020204" pitchFamily="34" charset="77"/>
              </a:rPr>
              <a:t>Confidence Level = 95%</a:t>
            </a:r>
          </a:p>
          <a:p>
            <a:r>
              <a:rPr lang="en-US" sz="1200" dirty="0">
                <a:latin typeface="Avenir Light" panose="020B0402020203020204" pitchFamily="34" charset="77"/>
              </a:rPr>
              <a:t>Simulations =1000</a:t>
            </a:r>
          </a:p>
        </p:txBody>
      </p:sp>
      <p:sp>
        <p:nvSpPr>
          <p:cNvPr id="5" name="Google Shape;261;p30">
            <a:extLst>
              <a:ext uri="{FF2B5EF4-FFF2-40B4-BE49-F238E27FC236}">
                <a16:creationId xmlns:a16="http://schemas.microsoft.com/office/drawing/2014/main" id="{0433E9B1-4F9A-AB69-646C-4F5AA006F62F}"/>
              </a:ext>
            </a:extLst>
          </p:cNvPr>
          <p:cNvSpPr txBox="1">
            <a:spLocks noGrp="1"/>
          </p:cNvSpPr>
          <p:nvPr>
            <p:ph type="title"/>
          </p:nvPr>
        </p:nvSpPr>
        <p:spPr>
          <a:xfrm>
            <a:off x="522055" y="435071"/>
            <a:ext cx="8491316" cy="6003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Bond Maturity : 30 Years.                 MA-2000-2024  </a:t>
            </a:r>
            <a:endParaRPr dirty="0"/>
          </a:p>
        </p:txBody>
      </p:sp>
      <p:pic>
        <p:nvPicPr>
          <p:cNvPr id="8" name="Picture 7">
            <a:extLst>
              <a:ext uri="{FF2B5EF4-FFF2-40B4-BE49-F238E27FC236}">
                <a16:creationId xmlns:a16="http://schemas.microsoft.com/office/drawing/2014/main" id="{0A9A54F0-FB65-9625-8636-0FCCF05BD6D9}"/>
              </a:ext>
            </a:extLst>
          </p:cNvPr>
          <p:cNvPicPr>
            <a:picLocks noChangeAspect="1"/>
          </p:cNvPicPr>
          <p:nvPr/>
        </p:nvPicPr>
        <p:blipFill>
          <a:blip r:embed="rId2"/>
          <a:stretch>
            <a:fillRect/>
          </a:stretch>
        </p:blipFill>
        <p:spPr>
          <a:xfrm>
            <a:off x="1746250" y="4152659"/>
            <a:ext cx="5651500" cy="533400"/>
          </a:xfrm>
          <a:prstGeom prst="rect">
            <a:avLst/>
          </a:prstGeom>
        </p:spPr>
      </p:pic>
      <p:pic>
        <p:nvPicPr>
          <p:cNvPr id="10" name="Picture 9">
            <a:extLst>
              <a:ext uri="{FF2B5EF4-FFF2-40B4-BE49-F238E27FC236}">
                <a16:creationId xmlns:a16="http://schemas.microsoft.com/office/drawing/2014/main" id="{53BFE314-B944-7530-BED4-352FD268617B}"/>
              </a:ext>
            </a:extLst>
          </p:cNvPr>
          <p:cNvPicPr>
            <a:picLocks noChangeAspect="1"/>
          </p:cNvPicPr>
          <p:nvPr/>
        </p:nvPicPr>
        <p:blipFill>
          <a:blip r:embed="rId3"/>
          <a:stretch>
            <a:fillRect/>
          </a:stretch>
        </p:blipFill>
        <p:spPr>
          <a:xfrm>
            <a:off x="2672898" y="1019175"/>
            <a:ext cx="3798203" cy="3105150"/>
          </a:xfrm>
          <a:prstGeom prst="rect">
            <a:avLst/>
          </a:prstGeom>
        </p:spPr>
      </p:pic>
    </p:spTree>
    <p:extLst>
      <p:ext uri="{BB962C8B-B14F-4D97-AF65-F5344CB8AC3E}">
        <p14:creationId xmlns:p14="http://schemas.microsoft.com/office/powerpoint/2010/main" val="1656479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0"/>
          <p:cNvSpPr txBox="1">
            <a:spLocks noGrp="1"/>
          </p:cNvSpPr>
          <p:nvPr>
            <p:ph type="title"/>
          </p:nvPr>
        </p:nvSpPr>
        <p:spPr>
          <a:xfrm>
            <a:off x="696716" y="591472"/>
            <a:ext cx="3990900" cy="10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Definition of Treasury Bond</a:t>
            </a:r>
            <a:endParaRPr dirty="0"/>
          </a:p>
        </p:txBody>
      </p:sp>
      <p:sp>
        <p:nvSpPr>
          <p:cNvPr id="262" name="Google Shape;262;p30"/>
          <p:cNvSpPr txBox="1">
            <a:spLocks noGrp="1"/>
          </p:cNvSpPr>
          <p:nvPr>
            <p:ph type="subTitle" idx="1"/>
          </p:nvPr>
        </p:nvSpPr>
        <p:spPr>
          <a:xfrm>
            <a:off x="835614" y="1605172"/>
            <a:ext cx="3736386" cy="24273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tx1">
                    <a:lumMod val="50000"/>
                  </a:schemeClr>
                </a:solidFill>
                <a:effectLst/>
                <a:latin typeface="Avenir Light" panose="020B0402020203020204" pitchFamily="34" charset="77"/>
                <a:cs typeface="Arima Koshi" pitchFamily="2" charset="77"/>
              </a:rPr>
              <a:t>Treasury bonds, also known as T-bonds or government bonds, are long-term debt securities issued by a country's government to finance public spending and manage its debt obligations. Treasury bonds are issued with maturities of 20 or 30 years. They are issued with a minimum denomination of $100, and coupon payments on the bonds are paid semi-annually. </a:t>
            </a:r>
            <a:br>
              <a:rPr lang="en-IN" dirty="0">
                <a:solidFill>
                  <a:schemeClr val="tx1">
                    <a:lumMod val="50000"/>
                  </a:schemeClr>
                </a:solidFill>
                <a:latin typeface="Avenir Light" panose="020B0402020203020204" pitchFamily="34" charset="77"/>
                <a:cs typeface="Arima Koshi" pitchFamily="2" charset="77"/>
              </a:rPr>
            </a:br>
            <a:endParaRPr dirty="0">
              <a:solidFill>
                <a:schemeClr val="tx1">
                  <a:lumMod val="50000"/>
                </a:schemeClr>
              </a:solidFill>
              <a:latin typeface="Avenir Light" panose="020B0402020203020204" pitchFamily="34" charset="77"/>
              <a:cs typeface="Arima Koshi" pitchFamily="2" charset="77"/>
            </a:endParaRPr>
          </a:p>
        </p:txBody>
      </p:sp>
      <p:grpSp>
        <p:nvGrpSpPr>
          <p:cNvPr id="267" name="Google Shape;267;p30"/>
          <p:cNvGrpSpPr/>
          <p:nvPr/>
        </p:nvGrpSpPr>
        <p:grpSpPr>
          <a:xfrm>
            <a:off x="5597883" y="1466212"/>
            <a:ext cx="474120" cy="474120"/>
            <a:chOff x="6092970" y="1725500"/>
            <a:chExt cx="474120" cy="474120"/>
          </a:xfrm>
        </p:grpSpPr>
        <p:sp>
          <p:nvSpPr>
            <p:cNvPr id="268" name="Google Shape;268;p30"/>
            <p:cNvSpPr/>
            <p:nvPr/>
          </p:nvSpPr>
          <p:spPr>
            <a:xfrm>
              <a:off x="6092970" y="1725500"/>
              <a:ext cx="474120" cy="474120"/>
            </a:xfrm>
            <a:custGeom>
              <a:avLst/>
              <a:gdLst/>
              <a:ahLst/>
              <a:cxnLst/>
              <a:rect l="l" t="t" r="r" b="b"/>
              <a:pathLst>
                <a:path w="1317" h="1317" extrusionOk="0">
                  <a:moveTo>
                    <a:pt x="726" y="1274"/>
                  </a:moveTo>
                  <a:cubicBezTo>
                    <a:pt x="425" y="1274"/>
                    <a:pt x="179" y="1028"/>
                    <a:pt x="179" y="726"/>
                  </a:cubicBezTo>
                  <a:cubicBezTo>
                    <a:pt x="179" y="607"/>
                    <a:pt x="216" y="494"/>
                    <a:pt x="288" y="399"/>
                  </a:cubicBezTo>
                  <a:lnTo>
                    <a:pt x="373" y="480"/>
                  </a:lnTo>
                  <a:cubicBezTo>
                    <a:pt x="322" y="552"/>
                    <a:pt x="296" y="637"/>
                    <a:pt x="296" y="726"/>
                  </a:cubicBezTo>
                  <a:cubicBezTo>
                    <a:pt x="296" y="964"/>
                    <a:pt x="489" y="1157"/>
                    <a:pt x="726" y="1157"/>
                  </a:cubicBezTo>
                  <a:cubicBezTo>
                    <a:pt x="964" y="1157"/>
                    <a:pt x="1157" y="964"/>
                    <a:pt x="1157" y="726"/>
                  </a:cubicBezTo>
                  <a:cubicBezTo>
                    <a:pt x="1157" y="489"/>
                    <a:pt x="964" y="295"/>
                    <a:pt x="726" y="295"/>
                  </a:cubicBezTo>
                  <a:cubicBezTo>
                    <a:pt x="637" y="295"/>
                    <a:pt x="552" y="322"/>
                    <a:pt x="480" y="373"/>
                  </a:cubicBezTo>
                  <a:lnTo>
                    <a:pt x="399" y="288"/>
                  </a:lnTo>
                  <a:cubicBezTo>
                    <a:pt x="494" y="216"/>
                    <a:pt x="607" y="179"/>
                    <a:pt x="726" y="179"/>
                  </a:cubicBezTo>
                  <a:cubicBezTo>
                    <a:pt x="1028" y="179"/>
                    <a:pt x="1274" y="424"/>
                    <a:pt x="1274" y="726"/>
                  </a:cubicBezTo>
                  <a:cubicBezTo>
                    <a:pt x="1274" y="1028"/>
                    <a:pt x="1028" y="1274"/>
                    <a:pt x="726" y="1274"/>
                  </a:cubicBezTo>
                  <a:moveTo>
                    <a:pt x="538" y="758"/>
                  </a:moveTo>
                  <a:cubicBezTo>
                    <a:pt x="532" y="761"/>
                    <a:pt x="527" y="766"/>
                    <a:pt x="521" y="772"/>
                  </a:cubicBezTo>
                  <a:cubicBezTo>
                    <a:pt x="513" y="780"/>
                    <a:pt x="513" y="793"/>
                    <a:pt x="521" y="802"/>
                  </a:cubicBezTo>
                  <a:cubicBezTo>
                    <a:pt x="525" y="806"/>
                    <a:pt x="531" y="808"/>
                    <a:pt x="536" y="808"/>
                  </a:cubicBezTo>
                  <a:cubicBezTo>
                    <a:pt x="542" y="808"/>
                    <a:pt x="547" y="806"/>
                    <a:pt x="552" y="802"/>
                  </a:cubicBezTo>
                  <a:cubicBezTo>
                    <a:pt x="563" y="790"/>
                    <a:pt x="571" y="787"/>
                    <a:pt x="582" y="784"/>
                  </a:cubicBezTo>
                  <a:cubicBezTo>
                    <a:pt x="595" y="780"/>
                    <a:pt x="611" y="775"/>
                    <a:pt x="630" y="755"/>
                  </a:cubicBezTo>
                  <a:cubicBezTo>
                    <a:pt x="649" y="736"/>
                    <a:pt x="654" y="720"/>
                    <a:pt x="659" y="707"/>
                  </a:cubicBezTo>
                  <a:cubicBezTo>
                    <a:pt x="662" y="696"/>
                    <a:pt x="665" y="689"/>
                    <a:pt x="677" y="677"/>
                  </a:cubicBezTo>
                  <a:cubicBezTo>
                    <a:pt x="689" y="665"/>
                    <a:pt x="696" y="662"/>
                    <a:pt x="707" y="659"/>
                  </a:cubicBezTo>
                  <a:cubicBezTo>
                    <a:pt x="720" y="654"/>
                    <a:pt x="736" y="649"/>
                    <a:pt x="755" y="630"/>
                  </a:cubicBezTo>
                  <a:cubicBezTo>
                    <a:pt x="775" y="611"/>
                    <a:pt x="780" y="595"/>
                    <a:pt x="784" y="582"/>
                  </a:cubicBezTo>
                  <a:cubicBezTo>
                    <a:pt x="787" y="571"/>
                    <a:pt x="790" y="563"/>
                    <a:pt x="802" y="551"/>
                  </a:cubicBezTo>
                  <a:cubicBezTo>
                    <a:pt x="810" y="543"/>
                    <a:pt x="810" y="529"/>
                    <a:pt x="802" y="521"/>
                  </a:cubicBezTo>
                  <a:cubicBezTo>
                    <a:pt x="793" y="513"/>
                    <a:pt x="780" y="513"/>
                    <a:pt x="772" y="521"/>
                  </a:cubicBezTo>
                  <a:cubicBezTo>
                    <a:pt x="766" y="527"/>
                    <a:pt x="761" y="532"/>
                    <a:pt x="758" y="537"/>
                  </a:cubicBezTo>
                  <a:cubicBezTo>
                    <a:pt x="712" y="503"/>
                    <a:pt x="655" y="490"/>
                    <a:pt x="604" y="504"/>
                  </a:cubicBezTo>
                  <a:lnTo>
                    <a:pt x="510" y="404"/>
                  </a:lnTo>
                  <a:cubicBezTo>
                    <a:pt x="574" y="361"/>
                    <a:pt x="648" y="338"/>
                    <a:pt x="726" y="338"/>
                  </a:cubicBezTo>
                  <a:cubicBezTo>
                    <a:pt x="941" y="338"/>
                    <a:pt x="1115" y="512"/>
                    <a:pt x="1115" y="726"/>
                  </a:cubicBezTo>
                  <a:cubicBezTo>
                    <a:pt x="1115" y="940"/>
                    <a:pt x="941" y="1115"/>
                    <a:pt x="726" y="1115"/>
                  </a:cubicBezTo>
                  <a:cubicBezTo>
                    <a:pt x="512" y="1115"/>
                    <a:pt x="338" y="940"/>
                    <a:pt x="338" y="726"/>
                  </a:cubicBezTo>
                  <a:cubicBezTo>
                    <a:pt x="338" y="648"/>
                    <a:pt x="361" y="574"/>
                    <a:pt x="404" y="510"/>
                  </a:cubicBezTo>
                  <a:lnTo>
                    <a:pt x="504" y="604"/>
                  </a:lnTo>
                  <a:cubicBezTo>
                    <a:pt x="490" y="655"/>
                    <a:pt x="503" y="712"/>
                    <a:pt x="538" y="758"/>
                  </a:cubicBezTo>
                  <a:moveTo>
                    <a:pt x="56" y="120"/>
                  </a:moveTo>
                  <a:cubicBezTo>
                    <a:pt x="48" y="112"/>
                    <a:pt x="43" y="100"/>
                    <a:pt x="42" y="88"/>
                  </a:cubicBezTo>
                  <a:cubicBezTo>
                    <a:pt x="42" y="76"/>
                    <a:pt x="47" y="64"/>
                    <a:pt x="56" y="55"/>
                  </a:cubicBezTo>
                  <a:cubicBezTo>
                    <a:pt x="64" y="47"/>
                    <a:pt x="76" y="42"/>
                    <a:pt x="88" y="42"/>
                  </a:cubicBezTo>
                  <a:cubicBezTo>
                    <a:pt x="101" y="42"/>
                    <a:pt x="112" y="47"/>
                    <a:pt x="120" y="56"/>
                  </a:cubicBezTo>
                  <a:lnTo>
                    <a:pt x="583" y="543"/>
                  </a:lnTo>
                  <a:cubicBezTo>
                    <a:pt x="589" y="549"/>
                    <a:pt x="598" y="551"/>
                    <a:pt x="606" y="548"/>
                  </a:cubicBezTo>
                  <a:cubicBezTo>
                    <a:pt x="648" y="532"/>
                    <a:pt x="701" y="544"/>
                    <a:pt x="740" y="578"/>
                  </a:cubicBezTo>
                  <a:cubicBezTo>
                    <a:pt x="737" y="585"/>
                    <a:pt x="734" y="591"/>
                    <a:pt x="725" y="600"/>
                  </a:cubicBezTo>
                  <a:cubicBezTo>
                    <a:pt x="713" y="612"/>
                    <a:pt x="705" y="614"/>
                    <a:pt x="694" y="618"/>
                  </a:cubicBezTo>
                  <a:cubicBezTo>
                    <a:pt x="682" y="622"/>
                    <a:pt x="666" y="627"/>
                    <a:pt x="646" y="646"/>
                  </a:cubicBezTo>
                  <a:cubicBezTo>
                    <a:pt x="627" y="666"/>
                    <a:pt x="622" y="682"/>
                    <a:pt x="618" y="694"/>
                  </a:cubicBezTo>
                  <a:cubicBezTo>
                    <a:pt x="614" y="705"/>
                    <a:pt x="612" y="713"/>
                    <a:pt x="600" y="725"/>
                  </a:cubicBezTo>
                  <a:cubicBezTo>
                    <a:pt x="591" y="734"/>
                    <a:pt x="585" y="737"/>
                    <a:pt x="578" y="740"/>
                  </a:cubicBezTo>
                  <a:cubicBezTo>
                    <a:pt x="544" y="700"/>
                    <a:pt x="532" y="648"/>
                    <a:pt x="548" y="605"/>
                  </a:cubicBezTo>
                  <a:cubicBezTo>
                    <a:pt x="551" y="597"/>
                    <a:pt x="549" y="588"/>
                    <a:pt x="543" y="582"/>
                  </a:cubicBezTo>
                  <a:lnTo>
                    <a:pt x="56" y="120"/>
                  </a:lnTo>
                  <a:moveTo>
                    <a:pt x="726" y="136"/>
                  </a:moveTo>
                  <a:cubicBezTo>
                    <a:pt x="596" y="136"/>
                    <a:pt x="473" y="178"/>
                    <a:pt x="369" y="256"/>
                  </a:cubicBezTo>
                  <a:lnTo>
                    <a:pt x="151" y="27"/>
                  </a:lnTo>
                  <a:cubicBezTo>
                    <a:pt x="135" y="10"/>
                    <a:pt x="113" y="0"/>
                    <a:pt x="89" y="0"/>
                  </a:cubicBezTo>
                  <a:cubicBezTo>
                    <a:pt x="65" y="-1"/>
                    <a:pt x="43" y="8"/>
                    <a:pt x="25" y="25"/>
                  </a:cubicBezTo>
                  <a:cubicBezTo>
                    <a:pt x="9" y="42"/>
                    <a:pt x="-1" y="65"/>
                    <a:pt x="0" y="89"/>
                  </a:cubicBezTo>
                  <a:cubicBezTo>
                    <a:pt x="0" y="113"/>
                    <a:pt x="10" y="135"/>
                    <a:pt x="27" y="151"/>
                  </a:cubicBezTo>
                  <a:lnTo>
                    <a:pt x="257" y="369"/>
                  </a:lnTo>
                  <a:cubicBezTo>
                    <a:pt x="178" y="472"/>
                    <a:pt x="136" y="596"/>
                    <a:pt x="136" y="726"/>
                  </a:cubicBezTo>
                  <a:cubicBezTo>
                    <a:pt x="136" y="1052"/>
                    <a:pt x="401" y="1317"/>
                    <a:pt x="726" y="1317"/>
                  </a:cubicBezTo>
                  <a:cubicBezTo>
                    <a:pt x="1052" y="1317"/>
                    <a:pt x="1317" y="1052"/>
                    <a:pt x="1317" y="726"/>
                  </a:cubicBezTo>
                  <a:cubicBezTo>
                    <a:pt x="1317" y="401"/>
                    <a:pt x="1052" y="136"/>
                    <a:pt x="726" y="13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 name="Google Shape;269;p30"/>
            <p:cNvSpPr/>
            <p:nvPr/>
          </p:nvSpPr>
          <p:spPr>
            <a:xfrm>
              <a:off x="6266490" y="2061380"/>
              <a:ext cx="95760" cy="47880"/>
            </a:xfrm>
            <a:custGeom>
              <a:avLst/>
              <a:gdLst/>
              <a:ahLst/>
              <a:cxnLst/>
              <a:rect l="l" t="t" r="r" b="b"/>
              <a:pathLst>
                <a:path w="266" h="133" extrusionOk="0">
                  <a:moveTo>
                    <a:pt x="7" y="36"/>
                  </a:moveTo>
                  <a:cubicBezTo>
                    <a:pt x="71" y="99"/>
                    <a:pt x="155" y="133"/>
                    <a:pt x="244" y="133"/>
                  </a:cubicBezTo>
                  <a:cubicBezTo>
                    <a:pt x="256" y="133"/>
                    <a:pt x="266" y="124"/>
                    <a:pt x="266" y="112"/>
                  </a:cubicBezTo>
                  <a:cubicBezTo>
                    <a:pt x="266" y="100"/>
                    <a:pt x="256" y="91"/>
                    <a:pt x="244" y="91"/>
                  </a:cubicBezTo>
                  <a:cubicBezTo>
                    <a:pt x="166" y="91"/>
                    <a:pt x="92" y="60"/>
                    <a:pt x="37" y="6"/>
                  </a:cubicBezTo>
                  <a:cubicBezTo>
                    <a:pt x="28" y="-2"/>
                    <a:pt x="15" y="-2"/>
                    <a:pt x="6" y="6"/>
                  </a:cubicBezTo>
                  <a:cubicBezTo>
                    <a:pt x="-2" y="14"/>
                    <a:pt x="-2" y="28"/>
                    <a:pt x="7" y="36"/>
                  </a:cubicBezTo>
                  <a:close/>
                </a:path>
              </a:pathLst>
            </a:custGeom>
            <a:solidFill>
              <a:schemeClr val="lt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0" name="Google Shape;270;p30"/>
            <p:cNvSpPr/>
            <p:nvPr/>
          </p:nvSpPr>
          <p:spPr>
            <a:xfrm>
              <a:off x="6346770" y="1864460"/>
              <a:ext cx="129960" cy="130320"/>
            </a:xfrm>
            <a:custGeom>
              <a:avLst/>
              <a:gdLst/>
              <a:ahLst/>
              <a:cxnLst/>
              <a:rect l="l" t="t" r="r" b="b"/>
              <a:pathLst>
                <a:path w="361" h="362" extrusionOk="0">
                  <a:moveTo>
                    <a:pt x="319" y="340"/>
                  </a:moveTo>
                  <a:cubicBezTo>
                    <a:pt x="319" y="352"/>
                    <a:pt x="328" y="362"/>
                    <a:pt x="340" y="362"/>
                  </a:cubicBezTo>
                  <a:cubicBezTo>
                    <a:pt x="352" y="362"/>
                    <a:pt x="361" y="352"/>
                    <a:pt x="361" y="340"/>
                  </a:cubicBezTo>
                  <a:cubicBezTo>
                    <a:pt x="361" y="153"/>
                    <a:pt x="209" y="0"/>
                    <a:pt x="21" y="0"/>
                  </a:cubicBezTo>
                  <a:cubicBezTo>
                    <a:pt x="10" y="0"/>
                    <a:pt x="0" y="10"/>
                    <a:pt x="0" y="22"/>
                  </a:cubicBezTo>
                  <a:cubicBezTo>
                    <a:pt x="0" y="34"/>
                    <a:pt x="10" y="43"/>
                    <a:pt x="21" y="43"/>
                  </a:cubicBezTo>
                  <a:cubicBezTo>
                    <a:pt x="185" y="43"/>
                    <a:pt x="319" y="176"/>
                    <a:pt x="319" y="34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1" name="Google Shape;271;p30"/>
            <p:cNvSpPr/>
            <p:nvPr/>
          </p:nvSpPr>
          <p:spPr>
            <a:xfrm>
              <a:off x="6387810" y="1946540"/>
              <a:ext cx="56160" cy="119160"/>
            </a:xfrm>
            <a:custGeom>
              <a:avLst/>
              <a:gdLst/>
              <a:ahLst/>
              <a:cxnLst/>
              <a:rect l="l" t="t" r="r" b="b"/>
              <a:pathLst>
                <a:path w="156" h="331" extrusionOk="0">
                  <a:moveTo>
                    <a:pt x="108" y="2"/>
                  </a:moveTo>
                  <a:cubicBezTo>
                    <a:pt x="97" y="6"/>
                    <a:pt x="92" y="19"/>
                    <a:pt x="97" y="30"/>
                  </a:cubicBezTo>
                  <a:cubicBezTo>
                    <a:pt x="108" y="56"/>
                    <a:pt x="114" y="84"/>
                    <a:pt x="114" y="112"/>
                  </a:cubicBezTo>
                  <a:cubicBezTo>
                    <a:pt x="114" y="133"/>
                    <a:pt x="111" y="154"/>
                    <a:pt x="104" y="174"/>
                  </a:cubicBezTo>
                  <a:cubicBezTo>
                    <a:pt x="89" y="224"/>
                    <a:pt x="56" y="265"/>
                    <a:pt x="11" y="291"/>
                  </a:cubicBezTo>
                  <a:cubicBezTo>
                    <a:pt x="0" y="297"/>
                    <a:pt x="-3" y="310"/>
                    <a:pt x="3" y="320"/>
                  </a:cubicBezTo>
                  <a:cubicBezTo>
                    <a:pt x="7" y="327"/>
                    <a:pt x="14" y="331"/>
                    <a:pt x="21" y="331"/>
                  </a:cubicBezTo>
                  <a:cubicBezTo>
                    <a:pt x="25" y="331"/>
                    <a:pt x="29" y="330"/>
                    <a:pt x="32" y="328"/>
                  </a:cubicBezTo>
                  <a:cubicBezTo>
                    <a:pt x="86" y="297"/>
                    <a:pt x="126" y="247"/>
                    <a:pt x="145" y="187"/>
                  </a:cubicBezTo>
                  <a:cubicBezTo>
                    <a:pt x="153" y="163"/>
                    <a:pt x="156" y="138"/>
                    <a:pt x="156" y="112"/>
                  </a:cubicBezTo>
                  <a:cubicBezTo>
                    <a:pt x="156" y="78"/>
                    <a:pt x="149" y="44"/>
                    <a:pt x="136" y="13"/>
                  </a:cubicBezTo>
                  <a:cubicBezTo>
                    <a:pt x="131" y="2"/>
                    <a:pt x="118" y="-3"/>
                    <a:pt x="108" y="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 name="TextBox 1">
            <a:extLst>
              <a:ext uri="{FF2B5EF4-FFF2-40B4-BE49-F238E27FC236}">
                <a16:creationId xmlns:a16="http://schemas.microsoft.com/office/drawing/2014/main" id="{B30E13ED-79D7-FCF4-6509-F148319A15EB}"/>
              </a:ext>
            </a:extLst>
          </p:cNvPr>
          <p:cNvSpPr txBox="1"/>
          <p:nvPr/>
        </p:nvSpPr>
        <p:spPr>
          <a:xfrm>
            <a:off x="5074920" y="1669580"/>
            <a:ext cx="3736385" cy="954107"/>
          </a:xfrm>
          <a:prstGeom prst="rect">
            <a:avLst/>
          </a:prstGeom>
          <a:noFill/>
        </p:spPr>
        <p:txBody>
          <a:bodyPr wrap="square" rtlCol="0">
            <a:spAutoFit/>
          </a:bodyPr>
          <a:lstStyle/>
          <a:p>
            <a:r>
              <a:rPr lang="en-IN" dirty="0">
                <a:solidFill>
                  <a:schemeClr val="tx1">
                    <a:lumMod val="50000"/>
                  </a:schemeClr>
                </a:solidFill>
                <a:effectLst/>
                <a:latin typeface="Avenir Light" panose="020B0402020203020204" pitchFamily="34" charset="77"/>
                <a:cs typeface="Arial" panose="020B0604020202020204" pitchFamily="34" charset="0"/>
              </a:rPr>
              <a:t>The bonds are initially sold through an auction; the maximum purchase amount is $5 million if the bid is non-competitive (or 35% of the offering if the bid is competitive).</a:t>
            </a:r>
            <a:endParaRPr lang="en-US" dirty="0">
              <a:latin typeface="Avenir Light" panose="020B0402020203020204" pitchFamily="34" charset="77"/>
              <a:cs typeface="Arial" panose="020B0604020202020204" pitchFamily="34" charset="0"/>
            </a:endParaRPr>
          </a:p>
        </p:txBody>
      </p:sp>
    </p:spTree>
    <p:extLst>
      <p:ext uri="{BB962C8B-B14F-4D97-AF65-F5344CB8AC3E}">
        <p14:creationId xmlns:p14="http://schemas.microsoft.com/office/powerpoint/2010/main" val="2245236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61;p30">
            <a:extLst>
              <a:ext uri="{FF2B5EF4-FFF2-40B4-BE49-F238E27FC236}">
                <a16:creationId xmlns:a16="http://schemas.microsoft.com/office/drawing/2014/main" id="{34B8AAFE-A166-F10C-04D5-6B2B971BFCC1}"/>
              </a:ext>
            </a:extLst>
          </p:cNvPr>
          <p:cNvSpPr txBox="1">
            <a:spLocks noGrp="1"/>
          </p:cNvSpPr>
          <p:nvPr>
            <p:ph type="title"/>
          </p:nvPr>
        </p:nvSpPr>
        <p:spPr>
          <a:xfrm>
            <a:off x="696716" y="591472"/>
            <a:ext cx="4532509" cy="5801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Observations:</a:t>
            </a:r>
            <a:endParaRPr dirty="0"/>
          </a:p>
        </p:txBody>
      </p:sp>
      <p:graphicFrame>
        <p:nvGraphicFramePr>
          <p:cNvPr id="2" name="Table 1">
            <a:extLst>
              <a:ext uri="{FF2B5EF4-FFF2-40B4-BE49-F238E27FC236}">
                <a16:creationId xmlns:a16="http://schemas.microsoft.com/office/drawing/2014/main" id="{86427BEA-BD96-B2D4-0D65-98D4CEFBC653}"/>
              </a:ext>
            </a:extLst>
          </p:cNvPr>
          <p:cNvGraphicFramePr>
            <a:graphicFrameLocks noGrp="1"/>
          </p:cNvGraphicFramePr>
          <p:nvPr>
            <p:extLst>
              <p:ext uri="{D42A27DB-BD31-4B8C-83A1-F6EECF244321}">
                <p14:modId xmlns:p14="http://schemas.microsoft.com/office/powerpoint/2010/main" val="2403074676"/>
              </p:ext>
            </p:extLst>
          </p:nvPr>
        </p:nvGraphicFramePr>
        <p:xfrm>
          <a:off x="864973" y="1171576"/>
          <a:ext cx="6845643" cy="3140935"/>
        </p:xfrm>
        <a:graphic>
          <a:graphicData uri="http://schemas.openxmlformats.org/drawingml/2006/table">
            <a:tbl>
              <a:tblPr firstRow="1" firstCol="1" bandRow="1">
                <a:tableStyleId>{8E527315-9F1F-4708-828F-B375F9D397A2}</a:tableStyleId>
              </a:tblPr>
              <a:tblGrid>
                <a:gridCol w="1719791">
                  <a:extLst>
                    <a:ext uri="{9D8B030D-6E8A-4147-A177-3AD203B41FA5}">
                      <a16:colId xmlns:a16="http://schemas.microsoft.com/office/drawing/2014/main" val="1293836064"/>
                    </a:ext>
                  </a:extLst>
                </a:gridCol>
                <a:gridCol w="913534">
                  <a:extLst>
                    <a:ext uri="{9D8B030D-6E8A-4147-A177-3AD203B41FA5}">
                      <a16:colId xmlns:a16="http://schemas.microsoft.com/office/drawing/2014/main" val="2169376108"/>
                    </a:ext>
                  </a:extLst>
                </a:gridCol>
                <a:gridCol w="1500209">
                  <a:extLst>
                    <a:ext uri="{9D8B030D-6E8A-4147-A177-3AD203B41FA5}">
                      <a16:colId xmlns:a16="http://schemas.microsoft.com/office/drawing/2014/main" val="2484803787"/>
                    </a:ext>
                  </a:extLst>
                </a:gridCol>
                <a:gridCol w="1500209">
                  <a:extLst>
                    <a:ext uri="{9D8B030D-6E8A-4147-A177-3AD203B41FA5}">
                      <a16:colId xmlns:a16="http://schemas.microsoft.com/office/drawing/2014/main" val="2789956067"/>
                    </a:ext>
                  </a:extLst>
                </a:gridCol>
                <a:gridCol w="1211900">
                  <a:extLst>
                    <a:ext uri="{9D8B030D-6E8A-4147-A177-3AD203B41FA5}">
                      <a16:colId xmlns:a16="http://schemas.microsoft.com/office/drawing/2014/main" val="4068554021"/>
                    </a:ext>
                  </a:extLst>
                </a:gridCol>
              </a:tblGrid>
              <a:tr h="471133">
                <a:tc>
                  <a:txBody>
                    <a:bodyPr/>
                    <a:lstStyle/>
                    <a:p>
                      <a:pPr algn="just">
                        <a:lnSpc>
                          <a:spcPct val="115000"/>
                        </a:lnSpc>
                        <a:spcAft>
                          <a:spcPts val="1000"/>
                        </a:spcAft>
                      </a:pPr>
                      <a:r>
                        <a:rPr lang="en-IN" sz="1400" b="1">
                          <a:effectLst/>
                        </a:rPr>
                        <a:t>Dataset</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b="1">
                          <a:effectLst/>
                        </a:rPr>
                        <a:t>N</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b="1">
                          <a:effectLst/>
                        </a:rPr>
                        <a:t>VaR</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b="1">
                          <a:effectLst/>
                        </a:rPr>
                        <a:t>CVaR</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b="1" dirty="0">
                          <a:effectLst/>
                        </a:rPr>
                        <a:t>Time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5325398"/>
                  </a:ext>
                </a:extLst>
              </a:tr>
              <a:tr h="392635">
                <a:tc>
                  <a:txBody>
                    <a:bodyPr/>
                    <a:lstStyle/>
                    <a:p>
                      <a:pPr>
                        <a:lnSpc>
                          <a:spcPct val="115000"/>
                        </a:lnSpc>
                        <a:spcAft>
                          <a:spcPts val="1000"/>
                        </a:spcAft>
                      </a:pPr>
                      <a:r>
                        <a:rPr lang="en-IN" sz="1400" b="1">
                          <a:effectLst/>
                        </a:rPr>
                        <a:t>MA2001-2024</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a:effectLst/>
                        </a:rPr>
                        <a:t>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99.32%</a:t>
                      </a:r>
                      <a:endParaRPr lang="en-IN" sz="1400">
                        <a:effectLst/>
                        <a:latin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99.32%</a:t>
                      </a:r>
                      <a:endParaRPr lang="en-IN" sz="1400">
                        <a:effectLst/>
                        <a:latin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0.01</a:t>
                      </a:r>
                      <a:endParaRPr lang="en-IN" sz="14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4330164"/>
                  </a:ext>
                </a:extLst>
              </a:tr>
              <a:tr h="392635">
                <a:tc>
                  <a:txBody>
                    <a:bodyPr/>
                    <a:lstStyle/>
                    <a:p>
                      <a:pPr algn="just">
                        <a:lnSpc>
                          <a:spcPct val="115000"/>
                        </a:lnSpc>
                        <a:spcAft>
                          <a:spcPts val="1000"/>
                        </a:spcAft>
                      </a:pPr>
                      <a:r>
                        <a:rPr lang="en-IN" sz="1400" b="1" dirty="0">
                          <a:effectLst/>
                        </a:rPr>
                        <a:t>MA2001-2024</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a:effectLst/>
                        </a:rPr>
                        <a:t>30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99.32%</a:t>
                      </a:r>
                      <a:endParaRPr lang="en-IN" sz="1400">
                        <a:effectLst/>
                        <a:latin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99.32%</a:t>
                      </a:r>
                      <a:endParaRPr lang="en-IN" sz="1400">
                        <a:effectLst/>
                        <a:latin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0.01</a:t>
                      </a:r>
                      <a:endParaRPr lang="en-IN" sz="14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4294619"/>
                  </a:ext>
                </a:extLst>
              </a:tr>
              <a:tr h="471133">
                <a:tc>
                  <a:txBody>
                    <a:bodyPr/>
                    <a:lstStyle/>
                    <a:p>
                      <a:pPr algn="just">
                        <a:lnSpc>
                          <a:spcPct val="115000"/>
                        </a:lnSpc>
                        <a:spcAft>
                          <a:spcPts val="1000"/>
                        </a:spcAft>
                      </a:pPr>
                      <a:r>
                        <a:rPr lang="en-IN" sz="1400" b="1">
                          <a:effectLst/>
                        </a:rPr>
                        <a:t>1962-2024</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a:effectLst/>
                        </a:rPr>
                        <a:t>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a:effectLst/>
                        </a:rPr>
                        <a:t>99.28%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a:effectLst/>
                        </a:rPr>
                        <a:t>99.28%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a:effectLst/>
                        </a:rPr>
                        <a:t>0.01  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06541581"/>
                  </a:ext>
                </a:extLst>
              </a:tr>
              <a:tr h="471133">
                <a:tc>
                  <a:txBody>
                    <a:bodyPr/>
                    <a:lstStyle/>
                    <a:p>
                      <a:pPr algn="just">
                        <a:lnSpc>
                          <a:spcPct val="115000"/>
                        </a:lnSpc>
                        <a:spcAft>
                          <a:spcPts val="1000"/>
                        </a:spcAft>
                      </a:pPr>
                      <a:r>
                        <a:rPr lang="en-IN" sz="1400" b="1">
                          <a:effectLst/>
                        </a:rPr>
                        <a:t>1962-2024</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a:effectLst/>
                        </a:rPr>
                        <a:t>30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dirty="0">
                          <a:effectLst/>
                        </a:rPr>
                        <a:t>99.28%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99.28%</a:t>
                      </a:r>
                      <a:endParaRPr lang="en-IN" sz="1400">
                        <a:effectLst/>
                        <a:latin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a:effectLst/>
                        </a:rPr>
                        <a:t>0.01  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9555648"/>
                  </a:ext>
                </a:extLst>
              </a:tr>
              <a:tr h="471133">
                <a:tc>
                  <a:txBody>
                    <a:bodyPr/>
                    <a:lstStyle/>
                    <a:p>
                      <a:pPr algn="just">
                        <a:lnSpc>
                          <a:spcPct val="115000"/>
                        </a:lnSpc>
                        <a:spcAft>
                          <a:spcPts val="1000"/>
                        </a:spcAft>
                      </a:pPr>
                      <a:r>
                        <a:rPr lang="en-IN" sz="1400" b="1">
                          <a:effectLst/>
                        </a:rPr>
                        <a:t>1981-2000</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dirty="0">
                          <a:effectLst/>
                        </a:rPr>
                        <a:t>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99.43%</a:t>
                      </a:r>
                      <a:endParaRPr lang="en-IN" sz="1400">
                        <a:effectLst/>
                        <a:latin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99.43%</a:t>
                      </a:r>
                      <a:endParaRPr lang="en-IN" sz="1400">
                        <a:effectLst/>
                        <a:latin typeface="Calibri" panose="020F0502020204030204" pitchFamily="34" charset="0"/>
                        <a:cs typeface="Times New Roman" panose="02020603050405020304" pitchFamily="18" charset="0"/>
                      </a:endParaRPr>
                    </a:p>
                  </a:txBody>
                  <a:tcPr marL="68580" marR="68580" marT="0" marB="0"/>
                </a:tc>
                <a:tc>
                  <a:txBody>
                    <a:bodyPr/>
                    <a:lstStyle/>
                    <a:p>
                      <a:r>
                        <a:rPr lang="en-IN" sz="1400">
                          <a:effectLst/>
                        </a:rPr>
                        <a:t>0.04</a:t>
                      </a:r>
                      <a:endParaRPr lang="en-IN" sz="14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2869435"/>
                  </a:ext>
                </a:extLst>
              </a:tr>
              <a:tr h="471133">
                <a:tc>
                  <a:txBody>
                    <a:bodyPr/>
                    <a:lstStyle/>
                    <a:p>
                      <a:pPr algn="just">
                        <a:lnSpc>
                          <a:spcPct val="115000"/>
                        </a:lnSpc>
                        <a:spcAft>
                          <a:spcPts val="1000"/>
                        </a:spcAft>
                      </a:pPr>
                      <a:r>
                        <a:rPr lang="en-IN" sz="1400" b="1" dirty="0">
                          <a:effectLst/>
                        </a:rPr>
                        <a:t>1981-2000</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a:effectLst/>
                        </a:rPr>
                        <a:t>30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a:effectLst/>
                        </a:rPr>
                        <a:t>99.43%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a:effectLst/>
                        </a:rPr>
                        <a:t>99.43%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IN" sz="1400" dirty="0">
                          <a:effectLst/>
                        </a:rPr>
                        <a:t>0.01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264407"/>
                  </a:ext>
                </a:extLst>
              </a:tr>
            </a:tbl>
          </a:graphicData>
        </a:graphic>
      </p:graphicFrame>
    </p:spTree>
    <p:extLst>
      <p:ext uri="{BB962C8B-B14F-4D97-AF65-F5344CB8AC3E}">
        <p14:creationId xmlns:p14="http://schemas.microsoft.com/office/powerpoint/2010/main" val="1465240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0"/>
          <p:cNvSpPr txBox="1">
            <a:spLocks noGrp="1"/>
          </p:cNvSpPr>
          <p:nvPr>
            <p:ph type="title"/>
          </p:nvPr>
        </p:nvSpPr>
        <p:spPr>
          <a:xfrm>
            <a:off x="696716" y="591472"/>
            <a:ext cx="5989834" cy="10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Drawbacks of this method</a:t>
            </a:r>
            <a:endParaRPr dirty="0"/>
          </a:p>
        </p:txBody>
      </p:sp>
      <p:grpSp>
        <p:nvGrpSpPr>
          <p:cNvPr id="267" name="Google Shape;267;p30"/>
          <p:cNvGrpSpPr/>
          <p:nvPr/>
        </p:nvGrpSpPr>
        <p:grpSpPr>
          <a:xfrm>
            <a:off x="5597883" y="1466212"/>
            <a:ext cx="474120" cy="474120"/>
            <a:chOff x="6092970" y="1725500"/>
            <a:chExt cx="474120" cy="474120"/>
          </a:xfrm>
        </p:grpSpPr>
        <p:sp>
          <p:nvSpPr>
            <p:cNvPr id="268" name="Google Shape;268;p30"/>
            <p:cNvSpPr/>
            <p:nvPr/>
          </p:nvSpPr>
          <p:spPr>
            <a:xfrm>
              <a:off x="6092970" y="1725500"/>
              <a:ext cx="474120" cy="474120"/>
            </a:xfrm>
            <a:custGeom>
              <a:avLst/>
              <a:gdLst/>
              <a:ahLst/>
              <a:cxnLst/>
              <a:rect l="l" t="t" r="r" b="b"/>
              <a:pathLst>
                <a:path w="1317" h="1317" extrusionOk="0">
                  <a:moveTo>
                    <a:pt x="726" y="1274"/>
                  </a:moveTo>
                  <a:cubicBezTo>
                    <a:pt x="425" y="1274"/>
                    <a:pt x="179" y="1028"/>
                    <a:pt x="179" y="726"/>
                  </a:cubicBezTo>
                  <a:cubicBezTo>
                    <a:pt x="179" y="607"/>
                    <a:pt x="216" y="494"/>
                    <a:pt x="288" y="399"/>
                  </a:cubicBezTo>
                  <a:lnTo>
                    <a:pt x="373" y="480"/>
                  </a:lnTo>
                  <a:cubicBezTo>
                    <a:pt x="322" y="552"/>
                    <a:pt x="296" y="637"/>
                    <a:pt x="296" y="726"/>
                  </a:cubicBezTo>
                  <a:cubicBezTo>
                    <a:pt x="296" y="964"/>
                    <a:pt x="489" y="1157"/>
                    <a:pt x="726" y="1157"/>
                  </a:cubicBezTo>
                  <a:cubicBezTo>
                    <a:pt x="964" y="1157"/>
                    <a:pt x="1157" y="964"/>
                    <a:pt x="1157" y="726"/>
                  </a:cubicBezTo>
                  <a:cubicBezTo>
                    <a:pt x="1157" y="489"/>
                    <a:pt x="964" y="295"/>
                    <a:pt x="726" y="295"/>
                  </a:cubicBezTo>
                  <a:cubicBezTo>
                    <a:pt x="637" y="295"/>
                    <a:pt x="552" y="322"/>
                    <a:pt x="480" y="373"/>
                  </a:cubicBezTo>
                  <a:lnTo>
                    <a:pt x="399" y="288"/>
                  </a:lnTo>
                  <a:cubicBezTo>
                    <a:pt x="494" y="216"/>
                    <a:pt x="607" y="179"/>
                    <a:pt x="726" y="179"/>
                  </a:cubicBezTo>
                  <a:cubicBezTo>
                    <a:pt x="1028" y="179"/>
                    <a:pt x="1274" y="424"/>
                    <a:pt x="1274" y="726"/>
                  </a:cubicBezTo>
                  <a:cubicBezTo>
                    <a:pt x="1274" y="1028"/>
                    <a:pt x="1028" y="1274"/>
                    <a:pt x="726" y="1274"/>
                  </a:cubicBezTo>
                  <a:moveTo>
                    <a:pt x="538" y="758"/>
                  </a:moveTo>
                  <a:cubicBezTo>
                    <a:pt x="532" y="761"/>
                    <a:pt x="527" y="766"/>
                    <a:pt x="521" y="772"/>
                  </a:cubicBezTo>
                  <a:cubicBezTo>
                    <a:pt x="513" y="780"/>
                    <a:pt x="513" y="793"/>
                    <a:pt x="521" y="802"/>
                  </a:cubicBezTo>
                  <a:cubicBezTo>
                    <a:pt x="525" y="806"/>
                    <a:pt x="531" y="808"/>
                    <a:pt x="536" y="808"/>
                  </a:cubicBezTo>
                  <a:cubicBezTo>
                    <a:pt x="542" y="808"/>
                    <a:pt x="547" y="806"/>
                    <a:pt x="552" y="802"/>
                  </a:cubicBezTo>
                  <a:cubicBezTo>
                    <a:pt x="563" y="790"/>
                    <a:pt x="571" y="787"/>
                    <a:pt x="582" y="784"/>
                  </a:cubicBezTo>
                  <a:cubicBezTo>
                    <a:pt x="595" y="780"/>
                    <a:pt x="611" y="775"/>
                    <a:pt x="630" y="755"/>
                  </a:cubicBezTo>
                  <a:cubicBezTo>
                    <a:pt x="649" y="736"/>
                    <a:pt x="654" y="720"/>
                    <a:pt x="659" y="707"/>
                  </a:cubicBezTo>
                  <a:cubicBezTo>
                    <a:pt x="662" y="696"/>
                    <a:pt x="665" y="689"/>
                    <a:pt x="677" y="677"/>
                  </a:cubicBezTo>
                  <a:cubicBezTo>
                    <a:pt x="689" y="665"/>
                    <a:pt x="696" y="662"/>
                    <a:pt x="707" y="659"/>
                  </a:cubicBezTo>
                  <a:cubicBezTo>
                    <a:pt x="720" y="654"/>
                    <a:pt x="736" y="649"/>
                    <a:pt x="755" y="630"/>
                  </a:cubicBezTo>
                  <a:cubicBezTo>
                    <a:pt x="775" y="611"/>
                    <a:pt x="780" y="595"/>
                    <a:pt x="784" y="582"/>
                  </a:cubicBezTo>
                  <a:cubicBezTo>
                    <a:pt x="787" y="571"/>
                    <a:pt x="790" y="563"/>
                    <a:pt x="802" y="551"/>
                  </a:cubicBezTo>
                  <a:cubicBezTo>
                    <a:pt x="810" y="543"/>
                    <a:pt x="810" y="529"/>
                    <a:pt x="802" y="521"/>
                  </a:cubicBezTo>
                  <a:cubicBezTo>
                    <a:pt x="793" y="513"/>
                    <a:pt x="780" y="513"/>
                    <a:pt x="772" y="521"/>
                  </a:cubicBezTo>
                  <a:cubicBezTo>
                    <a:pt x="766" y="527"/>
                    <a:pt x="761" y="532"/>
                    <a:pt x="758" y="537"/>
                  </a:cubicBezTo>
                  <a:cubicBezTo>
                    <a:pt x="712" y="503"/>
                    <a:pt x="655" y="490"/>
                    <a:pt x="604" y="504"/>
                  </a:cubicBezTo>
                  <a:lnTo>
                    <a:pt x="510" y="404"/>
                  </a:lnTo>
                  <a:cubicBezTo>
                    <a:pt x="574" y="361"/>
                    <a:pt x="648" y="338"/>
                    <a:pt x="726" y="338"/>
                  </a:cubicBezTo>
                  <a:cubicBezTo>
                    <a:pt x="941" y="338"/>
                    <a:pt x="1115" y="512"/>
                    <a:pt x="1115" y="726"/>
                  </a:cubicBezTo>
                  <a:cubicBezTo>
                    <a:pt x="1115" y="940"/>
                    <a:pt x="941" y="1115"/>
                    <a:pt x="726" y="1115"/>
                  </a:cubicBezTo>
                  <a:cubicBezTo>
                    <a:pt x="512" y="1115"/>
                    <a:pt x="338" y="940"/>
                    <a:pt x="338" y="726"/>
                  </a:cubicBezTo>
                  <a:cubicBezTo>
                    <a:pt x="338" y="648"/>
                    <a:pt x="361" y="574"/>
                    <a:pt x="404" y="510"/>
                  </a:cubicBezTo>
                  <a:lnTo>
                    <a:pt x="504" y="604"/>
                  </a:lnTo>
                  <a:cubicBezTo>
                    <a:pt x="490" y="655"/>
                    <a:pt x="503" y="712"/>
                    <a:pt x="538" y="758"/>
                  </a:cubicBezTo>
                  <a:moveTo>
                    <a:pt x="56" y="120"/>
                  </a:moveTo>
                  <a:cubicBezTo>
                    <a:pt x="48" y="112"/>
                    <a:pt x="43" y="100"/>
                    <a:pt x="42" y="88"/>
                  </a:cubicBezTo>
                  <a:cubicBezTo>
                    <a:pt x="42" y="76"/>
                    <a:pt x="47" y="64"/>
                    <a:pt x="56" y="55"/>
                  </a:cubicBezTo>
                  <a:cubicBezTo>
                    <a:pt x="64" y="47"/>
                    <a:pt x="76" y="42"/>
                    <a:pt x="88" y="42"/>
                  </a:cubicBezTo>
                  <a:cubicBezTo>
                    <a:pt x="101" y="42"/>
                    <a:pt x="112" y="47"/>
                    <a:pt x="120" y="56"/>
                  </a:cubicBezTo>
                  <a:lnTo>
                    <a:pt x="583" y="543"/>
                  </a:lnTo>
                  <a:cubicBezTo>
                    <a:pt x="589" y="549"/>
                    <a:pt x="598" y="551"/>
                    <a:pt x="606" y="548"/>
                  </a:cubicBezTo>
                  <a:cubicBezTo>
                    <a:pt x="648" y="532"/>
                    <a:pt x="701" y="544"/>
                    <a:pt x="740" y="578"/>
                  </a:cubicBezTo>
                  <a:cubicBezTo>
                    <a:pt x="737" y="585"/>
                    <a:pt x="734" y="591"/>
                    <a:pt x="725" y="600"/>
                  </a:cubicBezTo>
                  <a:cubicBezTo>
                    <a:pt x="713" y="612"/>
                    <a:pt x="705" y="614"/>
                    <a:pt x="694" y="618"/>
                  </a:cubicBezTo>
                  <a:cubicBezTo>
                    <a:pt x="682" y="622"/>
                    <a:pt x="666" y="627"/>
                    <a:pt x="646" y="646"/>
                  </a:cubicBezTo>
                  <a:cubicBezTo>
                    <a:pt x="627" y="666"/>
                    <a:pt x="622" y="682"/>
                    <a:pt x="618" y="694"/>
                  </a:cubicBezTo>
                  <a:cubicBezTo>
                    <a:pt x="614" y="705"/>
                    <a:pt x="612" y="713"/>
                    <a:pt x="600" y="725"/>
                  </a:cubicBezTo>
                  <a:cubicBezTo>
                    <a:pt x="591" y="734"/>
                    <a:pt x="585" y="737"/>
                    <a:pt x="578" y="740"/>
                  </a:cubicBezTo>
                  <a:cubicBezTo>
                    <a:pt x="544" y="700"/>
                    <a:pt x="532" y="648"/>
                    <a:pt x="548" y="605"/>
                  </a:cubicBezTo>
                  <a:cubicBezTo>
                    <a:pt x="551" y="597"/>
                    <a:pt x="549" y="588"/>
                    <a:pt x="543" y="582"/>
                  </a:cubicBezTo>
                  <a:lnTo>
                    <a:pt x="56" y="120"/>
                  </a:lnTo>
                  <a:moveTo>
                    <a:pt x="726" y="136"/>
                  </a:moveTo>
                  <a:cubicBezTo>
                    <a:pt x="596" y="136"/>
                    <a:pt x="473" y="178"/>
                    <a:pt x="369" y="256"/>
                  </a:cubicBezTo>
                  <a:lnTo>
                    <a:pt x="151" y="27"/>
                  </a:lnTo>
                  <a:cubicBezTo>
                    <a:pt x="135" y="10"/>
                    <a:pt x="113" y="0"/>
                    <a:pt x="89" y="0"/>
                  </a:cubicBezTo>
                  <a:cubicBezTo>
                    <a:pt x="65" y="-1"/>
                    <a:pt x="43" y="8"/>
                    <a:pt x="25" y="25"/>
                  </a:cubicBezTo>
                  <a:cubicBezTo>
                    <a:pt x="9" y="42"/>
                    <a:pt x="-1" y="65"/>
                    <a:pt x="0" y="89"/>
                  </a:cubicBezTo>
                  <a:cubicBezTo>
                    <a:pt x="0" y="113"/>
                    <a:pt x="10" y="135"/>
                    <a:pt x="27" y="151"/>
                  </a:cubicBezTo>
                  <a:lnTo>
                    <a:pt x="257" y="369"/>
                  </a:lnTo>
                  <a:cubicBezTo>
                    <a:pt x="178" y="472"/>
                    <a:pt x="136" y="596"/>
                    <a:pt x="136" y="726"/>
                  </a:cubicBezTo>
                  <a:cubicBezTo>
                    <a:pt x="136" y="1052"/>
                    <a:pt x="401" y="1317"/>
                    <a:pt x="726" y="1317"/>
                  </a:cubicBezTo>
                  <a:cubicBezTo>
                    <a:pt x="1052" y="1317"/>
                    <a:pt x="1317" y="1052"/>
                    <a:pt x="1317" y="726"/>
                  </a:cubicBezTo>
                  <a:cubicBezTo>
                    <a:pt x="1317" y="401"/>
                    <a:pt x="1052" y="136"/>
                    <a:pt x="726" y="13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 name="Google Shape;269;p30"/>
            <p:cNvSpPr/>
            <p:nvPr/>
          </p:nvSpPr>
          <p:spPr>
            <a:xfrm>
              <a:off x="6266490" y="2061380"/>
              <a:ext cx="95760" cy="47880"/>
            </a:xfrm>
            <a:custGeom>
              <a:avLst/>
              <a:gdLst/>
              <a:ahLst/>
              <a:cxnLst/>
              <a:rect l="l" t="t" r="r" b="b"/>
              <a:pathLst>
                <a:path w="266" h="133" extrusionOk="0">
                  <a:moveTo>
                    <a:pt x="7" y="36"/>
                  </a:moveTo>
                  <a:cubicBezTo>
                    <a:pt x="71" y="99"/>
                    <a:pt x="155" y="133"/>
                    <a:pt x="244" y="133"/>
                  </a:cubicBezTo>
                  <a:cubicBezTo>
                    <a:pt x="256" y="133"/>
                    <a:pt x="266" y="124"/>
                    <a:pt x="266" y="112"/>
                  </a:cubicBezTo>
                  <a:cubicBezTo>
                    <a:pt x="266" y="100"/>
                    <a:pt x="256" y="91"/>
                    <a:pt x="244" y="91"/>
                  </a:cubicBezTo>
                  <a:cubicBezTo>
                    <a:pt x="166" y="91"/>
                    <a:pt x="92" y="60"/>
                    <a:pt x="37" y="6"/>
                  </a:cubicBezTo>
                  <a:cubicBezTo>
                    <a:pt x="28" y="-2"/>
                    <a:pt x="15" y="-2"/>
                    <a:pt x="6" y="6"/>
                  </a:cubicBezTo>
                  <a:cubicBezTo>
                    <a:pt x="-2" y="14"/>
                    <a:pt x="-2" y="28"/>
                    <a:pt x="7" y="36"/>
                  </a:cubicBezTo>
                  <a:close/>
                </a:path>
              </a:pathLst>
            </a:custGeom>
            <a:solidFill>
              <a:schemeClr val="lt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0" name="Google Shape;270;p30"/>
            <p:cNvSpPr/>
            <p:nvPr/>
          </p:nvSpPr>
          <p:spPr>
            <a:xfrm>
              <a:off x="6346770" y="1864460"/>
              <a:ext cx="129960" cy="130320"/>
            </a:xfrm>
            <a:custGeom>
              <a:avLst/>
              <a:gdLst/>
              <a:ahLst/>
              <a:cxnLst/>
              <a:rect l="l" t="t" r="r" b="b"/>
              <a:pathLst>
                <a:path w="361" h="362" extrusionOk="0">
                  <a:moveTo>
                    <a:pt x="319" y="340"/>
                  </a:moveTo>
                  <a:cubicBezTo>
                    <a:pt x="319" y="352"/>
                    <a:pt x="328" y="362"/>
                    <a:pt x="340" y="362"/>
                  </a:cubicBezTo>
                  <a:cubicBezTo>
                    <a:pt x="352" y="362"/>
                    <a:pt x="361" y="352"/>
                    <a:pt x="361" y="340"/>
                  </a:cubicBezTo>
                  <a:cubicBezTo>
                    <a:pt x="361" y="153"/>
                    <a:pt x="209" y="0"/>
                    <a:pt x="21" y="0"/>
                  </a:cubicBezTo>
                  <a:cubicBezTo>
                    <a:pt x="10" y="0"/>
                    <a:pt x="0" y="10"/>
                    <a:pt x="0" y="22"/>
                  </a:cubicBezTo>
                  <a:cubicBezTo>
                    <a:pt x="0" y="34"/>
                    <a:pt x="10" y="43"/>
                    <a:pt x="21" y="43"/>
                  </a:cubicBezTo>
                  <a:cubicBezTo>
                    <a:pt x="185" y="43"/>
                    <a:pt x="319" y="176"/>
                    <a:pt x="319" y="34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1" name="Google Shape;271;p30"/>
            <p:cNvSpPr/>
            <p:nvPr/>
          </p:nvSpPr>
          <p:spPr>
            <a:xfrm>
              <a:off x="6387810" y="1946540"/>
              <a:ext cx="56160" cy="119160"/>
            </a:xfrm>
            <a:custGeom>
              <a:avLst/>
              <a:gdLst/>
              <a:ahLst/>
              <a:cxnLst/>
              <a:rect l="l" t="t" r="r" b="b"/>
              <a:pathLst>
                <a:path w="156" h="331" extrusionOk="0">
                  <a:moveTo>
                    <a:pt x="108" y="2"/>
                  </a:moveTo>
                  <a:cubicBezTo>
                    <a:pt x="97" y="6"/>
                    <a:pt x="92" y="19"/>
                    <a:pt x="97" y="30"/>
                  </a:cubicBezTo>
                  <a:cubicBezTo>
                    <a:pt x="108" y="56"/>
                    <a:pt x="114" y="84"/>
                    <a:pt x="114" y="112"/>
                  </a:cubicBezTo>
                  <a:cubicBezTo>
                    <a:pt x="114" y="133"/>
                    <a:pt x="111" y="154"/>
                    <a:pt x="104" y="174"/>
                  </a:cubicBezTo>
                  <a:cubicBezTo>
                    <a:pt x="89" y="224"/>
                    <a:pt x="56" y="265"/>
                    <a:pt x="11" y="291"/>
                  </a:cubicBezTo>
                  <a:cubicBezTo>
                    <a:pt x="0" y="297"/>
                    <a:pt x="-3" y="310"/>
                    <a:pt x="3" y="320"/>
                  </a:cubicBezTo>
                  <a:cubicBezTo>
                    <a:pt x="7" y="327"/>
                    <a:pt x="14" y="331"/>
                    <a:pt x="21" y="331"/>
                  </a:cubicBezTo>
                  <a:cubicBezTo>
                    <a:pt x="25" y="331"/>
                    <a:pt x="29" y="330"/>
                    <a:pt x="32" y="328"/>
                  </a:cubicBezTo>
                  <a:cubicBezTo>
                    <a:pt x="86" y="297"/>
                    <a:pt x="126" y="247"/>
                    <a:pt x="145" y="187"/>
                  </a:cubicBezTo>
                  <a:cubicBezTo>
                    <a:pt x="153" y="163"/>
                    <a:pt x="156" y="138"/>
                    <a:pt x="156" y="112"/>
                  </a:cubicBezTo>
                  <a:cubicBezTo>
                    <a:pt x="156" y="78"/>
                    <a:pt x="149" y="44"/>
                    <a:pt x="136" y="13"/>
                  </a:cubicBezTo>
                  <a:cubicBezTo>
                    <a:pt x="131" y="2"/>
                    <a:pt x="118" y="-3"/>
                    <a:pt x="108" y="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 name="TextBox 1">
            <a:extLst>
              <a:ext uri="{FF2B5EF4-FFF2-40B4-BE49-F238E27FC236}">
                <a16:creationId xmlns:a16="http://schemas.microsoft.com/office/drawing/2014/main" id="{A04E4817-DF86-A0C2-5C90-CF2518D584FF}"/>
              </a:ext>
            </a:extLst>
          </p:cNvPr>
          <p:cNvSpPr txBox="1"/>
          <p:nvPr/>
        </p:nvSpPr>
        <p:spPr>
          <a:xfrm>
            <a:off x="-1634490" y="2537460"/>
            <a:ext cx="184731" cy="307777"/>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B2650E35-0BC0-6166-978A-B281680CA5DE}"/>
              </a:ext>
            </a:extLst>
          </p:cNvPr>
          <p:cNvSpPr txBox="1"/>
          <p:nvPr/>
        </p:nvSpPr>
        <p:spPr>
          <a:xfrm>
            <a:off x="799421" y="1633031"/>
            <a:ext cx="7393109" cy="2092881"/>
          </a:xfrm>
          <a:prstGeom prst="rect">
            <a:avLst/>
          </a:prstGeom>
          <a:noFill/>
        </p:spPr>
        <p:txBody>
          <a:bodyPr wrap="square" rtlCol="0">
            <a:spAutoFit/>
          </a:bodyPr>
          <a:lstStyle/>
          <a:p>
            <a:r>
              <a:rPr lang="en-US" sz="1600" b="1" dirty="0">
                <a:latin typeface="Avenir Book" panose="02000503020000020003" pitchFamily="2" charset="0"/>
              </a:rPr>
              <a:t>Complexity of Quantum Circuits: </a:t>
            </a:r>
            <a:r>
              <a:rPr lang="en-US" dirty="0">
                <a:latin typeface="Avenir Book" panose="02000503020000020003" pitchFamily="2" charset="0"/>
              </a:rPr>
              <a:t>Implementing QAE involves designing and optimizing complex quantum circuits for state preparation and Grover’s operator. The growing depth and width of these circuits with problem size increase error rates, presenting a challenge given current quantum computing capabilities.</a:t>
            </a:r>
          </a:p>
          <a:p>
            <a:endParaRPr lang="en-US" dirty="0">
              <a:latin typeface="Avenir Book" panose="02000503020000020003" pitchFamily="2" charset="0"/>
            </a:endParaRPr>
          </a:p>
          <a:p>
            <a:r>
              <a:rPr lang="en-US" sz="1600" b="1" dirty="0">
                <a:latin typeface="Avenir Book" panose="02000503020000020003" pitchFamily="2" charset="0"/>
              </a:rPr>
              <a:t>Algorithmic Assumptions: </a:t>
            </a:r>
            <a:r>
              <a:rPr lang="en-US" dirty="0">
                <a:latin typeface="Avenir Book" panose="02000503020000020003" pitchFamily="2" charset="0"/>
              </a:rPr>
              <a:t>The effectiveness of QAE depends on the accurate modeling and encoding of bond price changes into quantum states. Deviations from these assumptions can lead to incorrect amplitude estimations, resulting in unreliable financial risk metrics.</a:t>
            </a:r>
          </a:p>
        </p:txBody>
      </p:sp>
    </p:spTree>
    <p:extLst>
      <p:ext uri="{BB962C8B-B14F-4D97-AF65-F5344CB8AC3E}">
        <p14:creationId xmlns:p14="http://schemas.microsoft.com/office/powerpoint/2010/main" val="3959569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0"/>
          <p:cNvSpPr txBox="1">
            <a:spLocks noGrp="1"/>
          </p:cNvSpPr>
          <p:nvPr>
            <p:ph type="title"/>
          </p:nvPr>
        </p:nvSpPr>
        <p:spPr>
          <a:xfrm>
            <a:off x="696716" y="591472"/>
            <a:ext cx="6516604" cy="10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Monte Carlo vs Quantum Amplitude Estimation</a:t>
            </a:r>
            <a:endParaRPr dirty="0"/>
          </a:p>
        </p:txBody>
      </p:sp>
      <p:sp>
        <p:nvSpPr>
          <p:cNvPr id="262" name="Google Shape;262;p30"/>
          <p:cNvSpPr txBox="1">
            <a:spLocks noGrp="1"/>
          </p:cNvSpPr>
          <p:nvPr>
            <p:ph type="subTitle" idx="1"/>
          </p:nvPr>
        </p:nvSpPr>
        <p:spPr>
          <a:xfrm>
            <a:off x="416200" y="1466212"/>
            <a:ext cx="3673886" cy="1589275"/>
          </a:xfrm>
          <a:prstGeom prst="rect">
            <a:avLst/>
          </a:prstGeom>
        </p:spPr>
        <p:txBody>
          <a:bodyPr spcFirstLastPara="1" wrap="square" lIns="91425" tIns="91425" rIns="91425" bIns="91425" anchor="t" anchorCtr="0">
            <a:noAutofit/>
          </a:bodyPr>
          <a:lstStyle/>
          <a:p>
            <a:pPr marL="139700" indent="0" algn="just">
              <a:buNone/>
            </a:pPr>
            <a:r>
              <a:rPr lang="en-IN" b="1" dirty="0">
                <a:solidFill>
                  <a:schemeClr val="tx1">
                    <a:lumMod val="75000"/>
                  </a:schemeClr>
                </a:solidFill>
                <a:latin typeface="Avenir Book" panose="02000503020000020003" pitchFamily="2" charset="0"/>
              </a:rPr>
              <a:t>Monte Carlo Simulation:</a:t>
            </a:r>
            <a:endParaRPr lang="en-IN" dirty="0">
              <a:solidFill>
                <a:schemeClr val="tx1">
                  <a:lumMod val="75000"/>
                </a:schemeClr>
              </a:solidFill>
              <a:latin typeface="Avenir Book" panose="02000503020000020003" pitchFamily="2" charset="0"/>
            </a:endParaRPr>
          </a:p>
          <a:p>
            <a:pPr marL="139700" indent="0" algn="just">
              <a:buNone/>
            </a:pPr>
            <a:r>
              <a:rPr lang="en-IN" sz="1200" b="1" dirty="0">
                <a:solidFill>
                  <a:schemeClr val="tx1">
                    <a:lumMod val="75000"/>
                  </a:schemeClr>
                </a:solidFill>
                <a:latin typeface="Avenir Book" panose="02000503020000020003" pitchFamily="2" charset="0"/>
              </a:rPr>
              <a:t>Sampling Methods:</a:t>
            </a:r>
            <a:r>
              <a:rPr lang="en-IN" sz="1200" dirty="0">
                <a:solidFill>
                  <a:schemeClr val="tx1">
                    <a:lumMod val="75000"/>
                  </a:schemeClr>
                </a:solidFill>
                <a:latin typeface="Avenir Book" panose="02000503020000020003" pitchFamily="2" charset="0"/>
              </a:rPr>
              <a:t> Monte Carlo relies on random sampling methods such as the Monte Carlo integration or Markov Chain Monte Carlo (MCMC) to estimate quantities of interest.</a:t>
            </a:r>
          </a:p>
          <a:p>
            <a:pPr marL="139700" indent="0" algn="just">
              <a:buNone/>
            </a:pPr>
            <a:endParaRPr lang="en-IN" sz="1200" dirty="0">
              <a:solidFill>
                <a:schemeClr val="tx1">
                  <a:lumMod val="75000"/>
                </a:schemeClr>
              </a:solidFill>
              <a:latin typeface="Avenir Book" panose="02000503020000020003" pitchFamily="2" charset="0"/>
            </a:endParaRPr>
          </a:p>
          <a:p>
            <a:pPr marL="139700" indent="0" algn="just">
              <a:buNone/>
            </a:pPr>
            <a:r>
              <a:rPr lang="en-IN" sz="1200" b="1" dirty="0">
                <a:solidFill>
                  <a:schemeClr val="tx1">
                    <a:lumMod val="75000"/>
                  </a:schemeClr>
                </a:solidFill>
                <a:latin typeface="Avenir Book" panose="02000503020000020003" pitchFamily="2" charset="0"/>
              </a:rPr>
              <a:t>Classical Execution:</a:t>
            </a:r>
            <a:r>
              <a:rPr lang="en-IN" sz="1200" dirty="0">
                <a:solidFill>
                  <a:schemeClr val="tx1">
                    <a:lumMod val="75000"/>
                  </a:schemeClr>
                </a:solidFill>
                <a:latin typeface="Avenir Book" panose="02000503020000020003" pitchFamily="2" charset="0"/>
              </a:rPr>
              <a:t> It operates on classical computers, making it accessible and applicable to a wide range of industries and problem domains.</a:t>
            </a:r>
          </a:p>
          <a:p>
            <a:pPr marL="139700" indent="0" algn="just">
              <a:buNone/>
            </a:pPr>
            <a:endParaRPr lang="en-IN" sz="1200" dirty="0">
              <a:solidFill>
                <a:schemeClr val="tx1">
                  <a:lumMod val="75000"/>
                </a:schemeClr>
              </a:solidFill>
              <a:latin typeface="Avenir Book" panose="02000503020000020003" pitchFamily="2" charset="0"/>
            </a:endParaRPr>
          </a:p>
          <a:p>
            <a:pPr marL="139700" indent="0" algn="just">
              <a:buNone/>
            </a:pPr>
            <a:r>
              <a:rPr lang="en-IN" sz="1200" b="1" dirty="0">
                <a:solidFill>
                  <a:schemeClr val="tx1">
                    <a:lumMod val="75000"/>
                  </a:schemeClr>
                </a:solidFill>
                <a:latin typeface="Avenir Book" panose="02000503020000020003" pitchFamily="2" charset="0"/>
              </a:rPr>
              <a:t>Accuracy vs. Computational Cost:</a:t>
            </a:r>
            <a:r>
              <a:rPr lang="en-IN" sz="1200" dirty="0">
                <a:solidFill>
                  <a:schemeClr val="tx1">
                    <a:lumMod val="75000"/>
                  </a:schemeClr>
                </a:solidFill>
                <a:latin typeface="Avenir Book" panose="02000503020000020003" pitchFamily="2" charset="0"/>
              </a:rPr>
              <a:t> The accuracy of Monte Carlo simulations can be improved by increasing the number of samples, but this often comes at the expense of computational cost.</a:t>
            </a:r>
          </a:p>
          <a:p>
            <a:pPr marL="0" lvl="0" indent="0" algn="just" rtl="0">
              <a:spcBef>
                <a:spcPts val="0"/>
              </a:spcBef>
              <a:spcAft>
                <a:spcPts val="0"/>
              </a:spcAft>
              <a:buNone/>
            </a:pPr>
            <a:endParaRPr sz="1200" dirty="0">
              <a:solidFill>
                <a:schemeClr val="tx1">
                  <a:lumMod val="75000"/>
                </a:schemeClr>
              </a:solidFill>
              <a:latin typeface="Avenir Book" panose="02000503020000020003" pitchFamily="2" charset="0"/>
            </a:endParaRPr>
          </a:p>
        </p:txBody>
      </p:sp>
      <p:grpSp>
        <p:nvGrpSpPr>
          <p:cNvPr id="267" name="Google Shape;267;p30"/>
          <p:cNvGrpSpPr/>
          <p:nvPr/>
        </p:nvGrpSpPr>
        <p:grpSpPr>
          <a:xfrm>
            <a:off x="5597883" y="1466212"/>
            <a:ext cx="474120" cy="474120"/>
            <a:chOff x="6092970" y="1725500"/>
            <a:chExt cx="474120" cy="474120"/>
          </a:xfrm>
        </p:grpSpPr>
        <p:sp>
          <p:nvSpPr>
            <p:cNvPr id="268" name="Google Shape;268;p30"/>
            <p:cNvSpPr/>
            <p:nvPr/>
          </p:nvSpPr>
          <p:spPr>
            <a:xfrm>
              <a:off x="6092970" y="1725500"/>
              <a:ext cx="474120" cy="474120"/>
            </a:xfrm>
            <a:custGeom>
              <a:avLst/>
              <a:gdLst/>
              <a:ahLst/>
              <a:cxnLst/>
              <a:rect l="l" t="t" r="r" b="b"/>
              <a:pathLst>
                <a:path w="1317" h="1317" extrusionOk="0">
                  <a:moveTo>
                    <a:pt x="726" y="1274"/>
                  </a:moveTo>
                  <a:cubicBezTo>
                    <a:pt x="425" y="1274"/>
                    <a:pt x="179" y="1028"/>
                    <a:pt x="179" y="726"/>
                  </a:cubicBezTo>
                  <a:cubicBezTo>
                    <a:pt x="179" y="607"/>
                    <a:pt x="216" y="494"/>
                    <a:pt x="288" y="399"/>
                  </a:cubicBezTo>
                  <a:lnTo>
                    <a:pt x="373" y="480"/>
                  </a:lnTo>
                  <a:cubicBezTo>
                    <a:pt x="322" y="552"/>
                    <a:pt x="296" y="637"/>
                    <a:pt x="296" y="726"/>
                  </a:cubicBezTo>
                  <a:cubicBezTo>
                    <a:pt x="296" y="964"/>
                    <a:pt x="489" y="1157"/>
                    <a:pt x="726" y="1157"/>
                  </a:cubicBezTo>
                  <a:cubicBezTo>
                    <a:pt x="964" y="1157"/>
                    <a:pt x="1157" y="964"/>
                    <a:pt x="1157" y="726"/>
                  </a:cubicBezTo>
                  <a:cubicBezTo>
                    <a:pt x="1157" y="489"/>
                    <a:pt x="964" y="295"/>
                    <a:pt x="726" y="295"/>
                  </a:cubicBezTo>
                  <a:cubicBezTo>
                    <a:pt x="637" y="295"/>
                    <a:pt x="552" y="322"/>
                    <a:pt x="480" y="373"/>
                  </a:cubicBezTo>
                  <a:lnTo>
                    <a:pt x="399" y="288"/>
                  </a:lnTo>
                  <a:cubicBezTo>
                    <a:pt x="494" y="216"/>
                    <a:pt x="607" y="179"/>
                    <a:pt x="726" y="179"/>
                  </a:cubicBezTo>
                  <a:cubicBezTo>
                    <a:pt x="1028" y="179"/>
                    <a:pt x="1274" y="424"/>
                    <a:pt x="1274" y="726"/>
                  </a:cubicBezTo>
                  <a:cubicBezTo>
                    <a:pt x="1274" y="1028"/>
                    <a:pt x="1028" y="1274"/>
                    <a:pt x="726" y="1274"/>
                  </a:cubicBezTo>
                  <a:moveTo>
                    <a:pt x="538" y="758"/>
                  </a:moveTo>
                  <a:cubicBezTo>
                    <a:pt x="532" y="761"/>
                    <a:pt x="527" y="766"/>
                    <a:pt x="521" y="772"/>
                  </a:cubicBezTo>
                  <a:cubicBezTo>
                    <a:pt x="513" y="780"/>
                    <a:pt x="513" y="793"/>
                    <a:pt x="521" y="802"/>
                  </a:cubicBezTo>
                  <a:cubicBezTo>
                    <a:pt x="525" y="806"/>
                    <a:pt x="531" y="808"/>
                    <a:pt x="536" y="808"/>
                  </a:cubicBezTo>
                  <a:cubicBezTo>
                    <a:pt x="542" y="808"/>
                    <a:pt x="547" y="806"/>
                    <a:pt x="552" y="802"/>
                  </a:cubicBezTo>
                  <a:cubicBezTo>
                    <a:pt x="563" y="790"/>
                    <a:pt x="571" y="787"/>
                    <a:pt x="582" y="784"/>
                  </a:cubicBezTo>
                  <a:cubicBezTo>
                    <a:pt x="595" y="780"/>
                    <a:pt x="611" y="775"/>
                    <a:pt x="630" y="755"/>
                  </a:cubicBezTo>
                  <a:cubicBezTo>
                    <a:pt x="649" y="736"/>
                    <a:pt x="654" y="720"/>
                    <a:pt x="659" y="707"/>
                  </a:cubicBezTo>
                  <a:cubicBezTo>
                    <a:pt x="662" y="696"/>
                    <a:pt x="665" y="689"/>
                    <a:pt x="677" y="677"/>
                  </a:cubicBezTo>
                  <a:cubicBezTo>
                    <a:pt x="689" y="665"/>
                    <a:pt x="696" y="662"/>
                    <a:pt x="707" y="659"/>
                  </a:cubicBezTo>
                  <a:cubicBezTo>
                    <a:pt x="720" y="654"/>
                    <a:pt x="736" y="649"/>
                    <a:pt x="755" y="630"/>
                  </a:cubicBezTo>
                  <a:cubicBezTo>
                    <a:pt x="775" y="611"/>
                    <a:pt x="780" y="595"/>
                    <a:pt x="784" y="582"/>
                  </a:cubicBezTo>
                  <a:cubicBezTo>
                    <a:pt x="787" y="571"/>
                    <a:pt x="790" y="563"/>
                    <a:pt x="802" y="551"/>
                  </a:cubicBezTo>
                  <a:cubicBezTo>
                    <a:pt x="810" y="543"/>
                    <a:pt x="810" y="529"/>
                    <a:pt x="802" y="521"/>
                  </a:cubicBezTo>
                  <a:cubicBezTo>
                    <a:pt x="793" y="513"/>
                    <a:pt x="780" y="513"/>
                    <a:pt x="772" y="521"/>
                  </a:cubicBezTo>
                  <a:cubicBezTo>
                    <a:pt x="766" y="527"/>
                    <a:pt x="761" y="532"/>
                    <a:pt x="758" y="537"/>
                  </a:cubicBezTo>
                  <a:cubicBezTo>
                    <a:pt x="712" y="503"/>
                    <a:pt x="655" y="490"/>
                    <a:pt x="604" y="504"/>
                  </a:cubicBezTo>
                  <a:lnTo>
                    <a:pt x="510" y="404"/>
                  </a:lnTo>
                  <a:cubicBezTo>
                    <a:pt x="574" y="361"/>
                    <a:pt x="648" y="338"/>
                    <a:pt x="726" y="338"/>
                  </a:cubicBezTo>
                  <a:cubicBezTo>
                    <a:pt x="941" y="338"/>
                    <a:pt x="1115" y="512"/>
                    <a:pt x="1115" y="726"/>
                  </a:cubicBezTo>
                  <a:cubicBezTo>
                    <a:pt x="1115" y="940"/>
                    <a:pt x="941" y="1115"/>
                    <a:pt x="726" y="1115"/>
                  </a:cubicBezTo>
                  <a:cubicBezTo>
                    <a:pt x="512" y="1115"/>
                    <a:pt x="338" y="940"/>
                    <a:pt x="338" y="726"/>
                  </a:cubicBezTo>
                  <a:cubicBezTo>
                    <a:pt x="338" y="648"/>
                    <a:pt x="361" y="574"/>
                    <a:pt x="404" y="510"/>
                  </a:cubicBezTo>
                  <a:lnTo>
                    <a:pt x="504" y="604"/>
                  </a:lnTo>
                  <a:cubicBezTo>
                    <a:pt x="490" y="655"/>
                    <a:pt x="503" y="712"/>
                    <a:pt x="538" y="758"/>
                  </a:cubicBezTo>
                  <a:moveTo>
                    <a:pt x="56" y="120"/>
                  </a:moveTo>
                  <a:cubicBezTo>
                    <a:pt x="48" y="112"/>
                    <a:pt x="43" y="100"/>
                    <a:pt x="42" y="88"/>
                  </a:cubicBezTo>
                  <a:cubicBezTo>
                    <a:pt x="42" y="76"/>
                    <a:pt x="47" y="64"/>
                    <a:pt x="56" y="55"/>
                  </a:cubicBezTo>
                  <a:cubicBezTo>
                    <a:pt x="64" y="47"/>
                    <a:pt x="76" y="42"/>
                    <a:pt x="88" y="42"/>
                  </a:cubicBezTo>
                  <a:cubicBezTo>
                    <a:pt x="101" y="42"/>
                    <a:pt x="112" y="47"/>
                    <a:pt x="120" y="56"/>
                  </a:cubicBezTo>
                  <a:lnTo>
                    <a:pt x="583" y="543"/>
                  </a:lnTo>
                  <a:cubicBezTo>
                    <a:pt x="589" y="549"/>
                    <a:pt x="598" y="551"/>
                    <a:pt x="606" y="548"/>
                  </a:cubicBezTo>
                  <a:cubicBezTo>
                    <a:pt x="648" y="532"/>
                    <a:pt x="701" y="544"/>
                    <a:pt x="740" y="578"/>
                  </a:cubicBezTo>
                  <a:cubicBezTo>
                    <a:pt x="737" y="585"/>
                    <a:pt x="734" y="591"/>
                    <a:pt x="725" y="600"/>
                  </a:cubicBezTo>
                  <a:cubicBezTo>
                    <a:pt x="713" y="612"/>
                    <a:pt x="705" y="614"/>
                    <a:pt x="694" y="618"/>
                  </a:cubicBezTo>
                  <a:cubicBezTo>
                    <a:pt x="682" y="622"/>
                    <a:pt x="666" y="627"/>
                    <a:pt x="646" y="646"/>
                  </a:cubicBezTo>
                  <a:cubicBezTo>
                    <a:pt x="627" y="666"/>
                    <a:pt x="622" y="682"/>
                    <a:pt x="618" y="694"/>
                  </a:cubicBezTo>
                  <a:cubicBezTo>
                    <a:pt x="614" y="705"/>
                    <a:pt x="612" y="713"/>
                    <a:pt x="600" y="725"/>
                  </a:cubicBezTo>
                  <a:cubicBezTo>
                    <a:pt x="591" y="734"/>
                    <a:pt x="585" y="737"/>
                    <a:pt x="578" y="740"/>
                  </a:cubicBezTo>
                  <a:cubicBezTo>
                    <a:pt x="544" y="700"/>
                    <a:pt x="532" y="648"/>
                    <a:pt x="548" y="605"/>
                  </a:cubicBezTo>
                  <a:cubicBezTo>
                    <a:pt x="551" y="597"/>
                    <a:pt x="549" y="588"/>
                    <a:pt x="543" y="582"/>
                  </a:cubicBezTo>
                  <a:lnTo>
                    <a:pt x="56" y="120"/>
                  </a:lnTo>
                  <a:moveTo>
                    <a:pt x="726" y="136"/>
                  </a:moveTo>
                  <a:cubicBezTo>
                    <a:pt x="596" y="136"/>
                    <a:pt x="473" y="178"/>
                    <a:pt x="369" y="256"/>
                  </a:cubicBezTo>
                  <a:lnTo>
                    <a:pt x="151" y="27"/>
                  </a:lnTo>
                  <a:cubicBezTo>
                    <a:pt x="135" y="10"/>
                    <a:pt x="113" y="0"/>
                    <a:pt x="89" y="0"/>
                  </a:cubicBezTo>
                  <a:cubicBezTo>
                    <a:pt x="65" y="-1"/>
                    <a:pt x="43" y="8"/>
                    <a:pt x="25" y="25"/>
                  </a:cubicBezTo>
                  <a:cubicBezTo>
                    <a:pt x="9" y="42"/>
                    <a:pt x="-1" y="65"/>
                    <a:pt x="0" y="89"/>
                  </a:cubicBezTo>
                  <a:cubicBezTo>
                    <a:pt x="0" y="113"/>
                    <a:pt x="10" y="135"/>
                    <a:pt x="27" y="151"/>
                  </a:cubicBezTo>
                  <a:lnTo>
                    <a:pt x="257" y="369"/>
                  </a:lnTo>
                  <a:cubicBezTo>
                    <a:pt x="178" y="472"/>
                    <a:pt x="136" y="596"/>
                    <a:pt x="136" y="726"/>
                  </a:cubicBezTo>
                  <a:cubicBezTo>
                    <a:pt x="136" y="1052"/>
                    <a:pt x="401" y="1317"/>
                    <a:pt x="726" y="1317"/>
                  </a:cubicBezTo>
                  <a:cubicBezTo>
                    <a:pt x="1052" y="1317"/>
                    <a:pt x="1317" y="1052"/>
                    <a:pt x="1317" y="726"/>
                  </a:cubicBezTo>
                  <a:cubicBezTo>
                    <a:pt x="1317" y="401"/>
                    <a:pt x="1052" y="136"/>
                    <a:pt x="726" y="13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 name="Google Shape;269;p30"/>
            <p:cNvSpPr/>
            <p:nvPr/>
          </p:nvSpPr>
          <p:spPr>
            <a:xfrm>
              <a:off x="6266490" y="2061380"/>
              <a:ext cx="95760" cy="47880"/>
            </a:xfrm>
            <a:custGeom>
              <a:avLst/>
              <a:gdLst/>
              <a:ahLst/>
              <a:cxnLst/>
              <a:rect l="l" t="t" r="r" b="b"/>
              <a:pathLst>
                <a:path w="266" h="133" extrusionOk="0">
                  <a:moveTo>
                    <a:pt x="7" y="36"/>
                  </a:moveTo>
                  <a:cubicBezTo>
                    <a:pt x="71" y="99"/>
                    <a:pt x="155" y="133"/>
                    <a:pt x="244" y="133"/>
                  </a:cubicBezTo>
                  <a:cubicBezTo>
                    <a:pt x="256" y="133"/>
                    <a:pt x="266" y="124"/>
                    <a:pt x="266" y="112"/>
                  </a:cubicBezTo>
                  <a:cubicBezTo>
                    <a:pt x="266" y="100"/>
                    <a:pt x="256" y="91"/>
                    <a:pt x="244" y="91"/>
                  </a:cubicBezTo>
                  <a:cubicBezTo>
                    <a:pt x="166" y="91"/>
                    <a:pt x="92" y="60"/>
                    <a:pt x="37" y="6"/>
                  </a:cubicBezTo>
                  <a:cubicBezTo>
                    <a:pt x="28" y="-2"/>
                    <a:pt x="15" y="-2"/>
                    <a:pt x="6" y="6"/>
                  </a:cubicBezTo>
                  <a:cubicBezTo>
                    <a:pt x="-2" y="14"/>
                    <a:pt x="-2" y="28"/>
                    <a:pt x="7" y="36"/>
                  </a:cubicBezTo>
                  <a:close/>
                </a:path>
              </a:pathLst>
            </a:custGeom>
            <a:solidFill>
              <a:schemeClr val="lt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0" name="Google Shape;270;p30"/>
            <p:cNvSpPr/>
            <p:nvPr/>
          </p:nvSpPr>
          <p:spPr>
            <a:xfrm>
              <a:off x="6346770" y="1864460"/>
              <a:ext cx="129960" cy="130320"/>
            </a:xfrm>
            <a:custGeom>
              <a:avLst/>
              <a:gdLst/>
              <a:ahLst/>
              <a:cxnLst/>
              <a:rect l="l" t="t" r="r" b="b"/>
              <a:pathLst>
                <a:path w="361" h="362" extrusionOk="0">
                  <a:moveTo>
                    <a:pt x="319" y="340"/>
                  </a:moveTo>
                  <a:cubicBezTo>
                    <a:pt x="319" y="352"/>
                    <a:pt x="328" y="362"/>
                    <a:pt x="340" y="362"/>
                  </a:cubicBezTo>
                  <a:cubicBezTo>
                    <a:pt x="352" y="362"/>
                    <a:pt x="361" y="352"/>
                    <a:pt x="361" y="340"/>
                  </a:cubicBezTo>
                  <a:cubicBezTo>
                    <a:pt x="361" y="153"/>
                    <a:pt x="209" y="0"/>
                    <a:pt x="21" y="0"/>
                  </a:cubicBezTo>
                  <a:cubicBezTo>
                    <a:pt x="10" y="0"/>
                    <a:pt x="0" y="10"/>
                    <a:pt x="0" y="22"/>
                  </a:cubicBezTo>
                  <a:cubicBezTo>
                    <a:pt x="0" y="34"/>
                    <a:pt x="10" y="43"/>
                    <a:pt x="21" y="43"/>
                  </a:cubicBezTo>
                  <a:cubicBezTo>
                    <a:pt x="185" y="43"/>
                    <a:pt x="319" y="176"/>
                    <a:pt x="319" y="34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1" name="Google Shape;271;p30"/>
            <p:cNvSpPr/>
            <p:nvPr/>
          </p:nvSpPr>
          <p:spPr>
            <a:xfrm>
              <a:off x="6387810" y="1946540"/>
              <a:ext cx="56160" cy="119160"/>
            </a:xfrm>
            <a:custGeom>
              <a:avLst/>
              <a:gdLst/>
              <a:ahLst/>
              <a:cxnLst/>
              <a:rect l="l" t="t" r="r" b="b"/>
              <a:pathLst>
                <a:path w="156" h="331" extrusionOk="0">
                  <a:moveTo>
                    <a:pt x="108" y="2"/>
                  </a:moveTo>
                  <a:cubicBezTo>
                    <a:pt x="97" y="6"/>
                    <a:pt x="92" y="19"/>
                    <a:pt x="97" y="30"/>
                  </a:cubicBezTo>
                  <a:cubicBezTo>
                    <a:pt x="108" y="56"/>
                    <a:pt x="114" y="84"/>
                    <a:pt x="114" y="112"/>
                  </a:cubicBezTo>
                  <a:cubicBezTo>
                    <a:pt x="114" y="133"/>
                    <a:pt x="111" y="154"/>
                    <a:pt x="104" y="174"/>
                  </a:cubicBezTo>
                  <a:cubicBezTo>
                    <a:pt x="89" y="224"/>
                    <a:pt x="56" y="265"/>
                    <a:pt x="11" y="291"/>
                  </a:cubicBezTo>
                  <a:cubicBezTo>
                    <a:pt x="0" y="297"/>
                    <a:pt x="-3" y="310"/>
                    <a:pt x="3" y="320"/>
                  </a:cubicBezTo>
                  <a:cubicBezTo>
                    <a:pt x="7" y="327"/>
                    <a:pt x="14" y="331"/>
                    <a:pt x="21" y="331"/>
                  </a:cubicBezTo>
                  <a:cubicBezTo>
                    <a:pt x="25" y="331"/>
                    <a:pt x="29" y="330"/>
                    <a:pt x="32" y="328"/>
                  </a:cubicBezTo>
                  <a:cubicBezTo>
                    <a:pt x="86" y="297"/>
                    <a:pt x="126" y="247"/>
                    <a:pt x="145" y="187"/>
                  </a:cubicBezTo>
                  <a:cubicBezTo>
                    <a:pt x="153" y="163"/>
                    <a:pt x="156" y="138"/>
                    <a:pt x="156" y="112"/>
                  </a:cubicBezTo>
                  <a:cubicBezTo>
                    <a:pt x="156" y="78"/>
                    <a:pt x="149" y="44"/>
                    <a:pt x="136" y="13"/>
                  </a:cubicBezTo>
                  <a:cubicBezTo>
                    <a:pt x="131" y="2"/>
                    <a:pt x="118" y="-3"/>
                    <a:pt x="108" y="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 name="TextBox 1">
            <a:extLst>
              <a:ext uri="{FF2B5EF4-FFF2-40B4-BE49-F238E27FC236}">
                <a16:creationId xmlns:a16="http://schemas.microsoft.com/office/drawing/2014/main" id="{A04E4817-DF86-A0C2-5C90-CF2518D584FF}"/>
              </a:ext>
            </a:extLst>
          </p:cNvPr>
          <p:cNvSpPr txBox="1"/>
          <p:nvPr/>
        </p:nvSpPr>
        <p:spPr>
          <a:xfrm>
            <a:off x="-1634490" y="2537460"/>
            <a:ext cx="184731" cy="307777"/>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09A412A2-1135-56CF-5B22-56E3F91C9D5D}"/>
              </a:ext>
            </a:extLst>
          </p:cNvPr>
          <p:cNvSpPr txBox="1"/>
          <p:nvPr/>
        </p:nvSpPr>
        <p:spPr>
          <a:xfrm>
            <a:off x="4572000" y="1587342"/>
            <a:ext cx="3875284" cy="3231654"/>
          </a:xfrm>
          <a:prstGeom prst="rect">
            <a:avLst/>
          </a:prstGeom>
          <a:noFill/>
        </p:spPr>
        <p:txBody>
          <a:bodyPr wrap="square" rtlCol="0">
            <a:spAutoFit/>
          </a:bodyPr>
          <a:lstStyle/>
          <a:p>
            <a:pPr algn="just"/>
            <a:r>
              <a:rPr lang="en-IN" b="1" dirty="0">
                <a:solidFill>
                  <a:schemeClr val="tx1">
                    <a:lumMod val="75000"/>
                  </a:schemeClr>
                </a:solidFill>
                <a:latin typeface="Avenir Book" panose="02000503020000020003" pitchFamily="2" charset="0"/>
              </a:rPr>
              <a:t>Quantum Amplitude Estimation (QAE):</a:t>
            </a:r>
            <a:endParaRPr lang="en-IN" dirty="0">
              <a:solidFill>
                <a:schemeClr val="tx1">
                  <a:lumMod val="75000"/>
                </a:schemeClr>
              </a:solidFill>
              <a:latin typeface="Avenir Book" panose="02000503020000020003" pitchFamily="2" charset="0"/>
            </a:endParaRPr>
          </a:p>
          <a:p>
            <a:pPr algn="just"/>
            <a:r>
              <a:rPr lang="en-IN" sz="1200" b="1" dirty="0">
                <a:solidFill>
                  <a:schemeClr val="tx1">
                    <a:lumMod val="75000"/>
                  </a:schemeClr>
                </a:solidFill>
                <a:latin typeface="Avenir Book" panose="02000503020000020003" pitchFamily="2" charset="0"/>
              </a:rPr>
              <a:t>Quantum Superposition:</a:t>
            </a:r>
            <a:r>
              <a:rPr lang="en-IN" sz="1200" dirty="0">
                <a:solidFill>
                  <a:schemeClr val="tx1">
                    <a:lumMod val="75000"/>
                  </a:schemeClr>
                </a:solidFill>
                <a:latin typeface="Avenir Book" panose="02000503020000020003" pitchFamily="2" charset="0"/>
              </a:rPr>
              <a:t> QAE utilizes quantum superposition to represent and process multiple states simultaneously, potentially leading to more efficient computation for certain estimation problems.</a:t>
            </a:r>
          </a:p>
          <a:p>
            <a:pPr algn="just"/>
            <a:endParaRPr lang="en-IN" sz="1200" dirty="0">
              <a:solidFill>
                <a:schemeClr val="tx1">
                  <a:lumMod val="75000"/>
                </a:schemeClr>
              </a:solidFill>
              <a:latin typeface="Avenir Book" panose="02000503020000020003" pitchFamily="2" charset="0"/>
            </a:endParaRPr>
          </a:p>
          <a:p>
            <a:pPr algn="just"/>
            <a:r>
              <a:rPr lang="en-IN" sz="1200" b="1" dirty="0">
                <a:solidFill>
                  <a:schemeClr val="tx1">
                    <a:lumMod val="75000"/>
                  </a:schemeClr>
                </a:solidFill>
                <a:latin typeface="Avenir Book" panose="02000503020000020003" pitchFamily="2" charset="0"/>
              </a:rPr>
              <a:t>Quantum Circuit Design:</a:t>
            </a:r>
            <a:r>
              <a:rPr lang="en-IN" sz="1200" dirty="0">
                <a:solidFill>
                  <a:schemeClr val="tx1">
                    <a:lumMod val="75000"/>
                  </a:schemeClr>
                </a:solidFill>
                <a:latin typeface="Avenir Book" panose="02000503020000020003" pitchFamily="2" charset="0"/>
              </a:rPr>
              <a:t> QAE involves designing quantum circuits to encode and manipulate information about probability amplitudes, requiring expertise in quantum algorithms and circuit optimization.</a:t>
            </a:r>
          </a:p>
          <a:p>
            <a:pPr algn="just">
              <a:buFont typeface="Arial" panose="020B0604020202020204" pitchFamily="34" charset="0"/>
              <a:buChar char="•"/>
            </a:pPr>
            <a:endParaRPr lang="en-IN" sz="1200" dirty="0">
              <a:solidFill>
                <a:schemeClr val="tx1">
                  <a:lumMod val="75000"/>
                </a:schemeClr>
              </a:solidFill>
              <a:latin typeface="Avenir Book" panose="02000503020000020003" pitchFamily="2" charset="0"/>
            </a:endParaRPr>
          </a:p>
          <a:p>
            <a:pPr algn="just"/>
            <a:r>
              <a:rPr lang="en-IN" sz="1200" b="1" dirty="0">
                <a:solidFill>
                  <a:schemeClr val="tx1">
                    <a:lumMod val="75000"/>
                  </a:schemeClr>
                </a:solidFill>
                <a:latin typeface="Avenir Book" panose="02000503020000020003" pitchFamily="2" charset="0"/>
              </a:rPr>
              <a:t>Challenges and Opportunities:</a:t>
            </a:r>
            <a:r>
              <a:rPr lang="en-IN" sz="1200" dirty="0">
                <a:solidFill>
                  <a:schemeClr val="tx1">
                    <a:lumMod val="75000"/>
                  </a:schemeClr>
                </a:solidFill>
                <a:latin typeface="Avenir Book" panose="02000503020000020003" pitchFamily="2" charset="0"/>
              </a:rPr>
              <a:t> While QAE offers the prospect of exponential speedup over classical methods, challenges such as quantum hardware limitations and algorithmic complexity need to be addressed for practical implementation.</a:t>
            </a:r>
          </a:p>
        </p:txBody>
      </p:sp>
    </p:spTree>
    <p:extLst>
      <p:ext uri="{BB962C8B-B14F-4D97-AF65-F5344CB8AC3E}">
        <p14:creationId xmlns:p14="http://schemas.microsoft.com/office/powerpoint/2010/main" val="112426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8" name="Google Shape;278;p31"/>
          <p:cNvSpPr txBox="1">
            <a:spLocks noGrp="1"/>
          </p:cNvSpPr>
          <p:nvPr>
            <p:ph type="title"/>
          </p:nvPr>
        </p:nvSpPr>
        <p:spPr>
          <a:xfrm>
            <a:off x="711843" y="35994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Future Scope </a:t>
            </a:r>
            <a:endParaRPr dirty="0"/>
          </a:p>
        </p:txBody>
      </p:sp>
      <p:sp>
        <p:nvSpPr>
          <p:cNvPr id="279" name="Google Shape;279;p31"/>
          <p:cNvSpPr txBox="1">
            <a:spLocks noGrp="1"/>
          </p:cNvSpPr>
          <p:nvPr>
            <p:ph type="subTitle" idx="1"/>
          </p:nvPr>
        </p:nvSpPr>
        <p:spPr>
          <a:xfrm>
            <a:off x="434646" y="932649"/>
            <a:ext cx="8526473" cy="810000"/>
          </a:xfrm>
          <a:prstGeom prst="rect">
            <a:avLst/>
          </a:prstGeom>
        </p:spPr>
        <p:txBody>
          <a:bodyPr spcFirstLastPara="1" wrap="square" lIns="91425" tIns="91425" rIns="91425" bIns="91425" anchor="t" anchorCtr="0">
            <a:noAutofit/>
          </a:bodyPr>
          <a:lstStyle/>
          <a:p>
            <a:r>
              <a:rPr lang="en-IN" sz="1600" b="1" dirty="0">
                <a:latin typeface="Avenir Book" panose="02000503020000020003" pitchFamily="2" charset="0"/>
              </a:rPr>
              <a:t>Implementing on other Financial Instruments:</a:t>
            </a:r>
          </a:p>
          <a:p>
            <a:r>
              <a:rPr lang="en-IN" sz="1200" dirty="0">
                <a:latin typeface="Avenir Book" panose="02000503020000020003" pitchFamily="2" charset="0"/>
              </a:rPr>
              <a:t> Applying this integrated approach to a wider range of financial instruments beyond Treasury bonds, including corporate bonds, equities, and derivatives.</a:t>
            </a:r>
          </a:p>
          <a:p>
            <a:pPr marL="311150" indent="-171450">
              <a:buFont typeface="Arial" panose="020B0604020202020204" pitchFamily="34" charset="0"/>
              <a:buChar char="•"/>
            </a:pPr>
            <a:r>
              <a:rPr lang="en-IN" sz="1200" b="1" dirty="0">
                <a:latin typeface="Avenir Book" panose="02000503020000020003" pitchFamily="2" charset="0"/>
              </a:rPr>
              <a:t>Cross-Market Analysis:</a:t>
            </a:r>
            <a:r>
              <a:rPr lang="en-IN" sz="1200" dirty="0">
                <a:latin typeface="Avenir Book" panose="02000503020000020003" pitchFamily="2" charset="0"/>
              </a:rPr>
              <a:t> Conducting cross-market analysis to understand the ripple effects of sentiment-driven changes in one market on others.</a:t>
            </a:r>
          </a:p>
          <a:p>
            <a:pPr marL="311150" indent="-171450">
              <a:buFont typeface="Arial" panose="020B0604020202020204" pitchFamily="34" charset="0"/>
              <a:buChar char="•"/>
            </a:pPr>
            <a:r>
              <a:rPr lang="en-IN" sz="1200" b="1" dirty="0">
                <a:latin typeface="Avenir Book" panose="02000503020000020003" pitchFamily="2" charset="0"/>
              </a:rPr>
              <a:t>Customized Solutions:</a:t>
            </a:r>
            <a:r>
              <a:rPr lang="en-IN" sz="1200" dirty="0">
                <a:latin typeface="Avenir Book" panose="02000503020000020003" pitchFamily="2" charset="0"/>
              </a:rPr>
              <a:t> Developing customized risk assessment tools for different types of investors, such as institutional investors, hedge funds, and retail investors, tailored to their specific needs and strategies.</a:t>
            </a:r>
          </a:p>
          <a:p>
            <a:endParaRPr lang="en-IN" sz="1200" b="1" dirty="0">
              <a:latin typeface="Avenir Book" panose="02000503020000020003" pitchFamily="2" charset="0"/>
            </a:endParaRPr>
          </a:p>
          <a:p>
            <a:r>
              <a:rPr lang="en-IN" sz="1600" b="1" dirty="0">
                <a:latin typeface="Avenir Book" panose="02000503020000020003" pitchFamily="2" charset="0"/>
              </a:rPr>
              <a:t>Real-Time Data Processing:</a:t>
            </a:r>
          </a:p>
          <a:p>
            <a:r>
              <a:rPr lang="en-IN" sz="1200" dirty="0">
                <a:latin typeface="Avenir Book" panose="02000503020000020003" pitchFamily="2" charset="0"/>
              </a:rPr>
              <a:t>Implementing systems for real-time data processing and analysis. This involves:</a:t>
            </a:r>
          </a:p>
          <a:p>
            <a:pPr>
              <a:buFont typeface="Arial" panose="020B0604020202020204" pitchFamily="34" charset="0"/>
              <a:buChar char="•"/>
            </a:pPr>
            <a:r>
              <a:rPr lang="en-IN" sz="1200" b="1" dirty="0">
                <a:latin typeface="Avenir Book" panose="02000503020000020003" pitchFamily="2" charset="0"/>
              </a:rPr>
              <a:t>Stream Processing:</a:t>
            </a:r>
            <a:r>
              <a:rPr lang="en-IN" sz="1200" dirty="0">
                <a:latin typeface="Avenir Book" panose="02000503020000020003" pitchFamily="2" charset="0"/>
              </a:rPr>
              <a:t> Setting up infrastructure to process streaming data from news feeds and financial markets in real time.</a:t>
            </a:r>
          </a:p>
          <a:p>
            <a:pPr>
              <a:buFont typeface="Arial" panose="020B0604020202020204" pitchFamily="34" charset="0"/>
              <a:buChar char="•"/>
            </a:pPr>
            <a:r>
              <a:rPr lang="en-IN" sz="1200" b="1" dirty="0">
                <a:latin typeface="Avenir Book" panose="02000503020000020003" pitchFamily="2" charset="0"/>
              </a:rPr>
              <a:t>Continuous Updates:</a:t>
            </a:r>
            <a:r>
              <a:rPr lang="en-IN" sz="1200" dirty="0">
                <a:latin typeface="Avenir Book" panose="02000503020000020003" pitchFamily="2" charset="0"/>
              </a:rPr>
              <a:t> Continuously updating risk models with the latest sentiment scores and market data to maintain accuracy and relevance.</a:t>
            </a:r>
          </a:p>
          <a:p>
            <a:pPr>
              <a:buFont typeface="Arial" panose="020B0604020202020204" pitchFamily="34" charset="0"/>
              <a:buChar char="•"/>
            </a:pPr>
            <a:endParaRPr lang="en-IN" sz="1200" dirty="0">
              <a:latin typeface="Avenir Book" panose="02000503020000020003" pitchFamily="2" charset="0"/>
            </a:endParaRPr>
          </a:p>
          <a:p>
            <a:pPr marL="0" lvl="0" indent="0" algn="l" rtl="0">
              <a:spcBef>
                <a:spcPts val="0"/>
              </a:spcBef>
              <a:spcAft>
                <a:spcPts val="0"/>
              </a:spcAft>
              <a:buNone/>
            </a:pPr>
            <a:endParaRPr lang="en-US" sz="1200" dirty="0">
              <a:latin typeface="Avenir Book" panose="02000503020000020003" pitchFamily="2" charset="0"/>
            </a:endParaRPr>
          </a:p>
        </p:txBody>
      </p:sp>
    </p:spTree>
    <p:extLst>
      <p:ext uri="{BB962C8B-B14F-4D97-AF65-F5344CB8AC3E}">
        <p14:creationId xmlns:p14="http://schemas.microsoft.com/office/powerpoint/2010/main" val="3755771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8" name="Google Shape;278;p31"/>
          <p:cNvSpPr txBox="1">
            <a:spLocks noGrp="1"/>
          </p:cNvSpPr>
          <p:nvPr>
            <p:ph type="title"/>
          </p:nvPr>
        </p:nvSpPr>
        <p:spPr>
          <a:xfrm>
            <a:off x="711843" y="35994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Future Scope </a:t>
            </a:r>
            <a:endParaRPr dirty="0"/>
          </a:p>
        </p:txBody>
      </p:sp>
      <p:sp>
        <p:nvSpPr>
          <p:cNvPr id="279" name="Google Shape;279;p31"/>
          <p:cNvSpPr txBox="1">
            <a:spLocks noGrp="1"/>
          </p:cNvSpPr>
          <p:nvPr>
            <p:ph type="subTitle" idx="1"/>
          </p:nvPr>
        </p:nvSpPr>
        <p:spPr>
          <a:xfrm>
            <a:off x="462078" y="1216113"/>
            <a:ext cx="8526473" cy="810000"/>
          </a:xfrm>
          <a:prstGeom prst="rect">
            <a:avLst/>
          </a:prstGeom>
        </p:spPr>
        <p:txBody>
          <a:bodyPr spcFirstLastPara="1" wrap="square" lIns="91425" tIns="91425" rIns="91425" bIns="91425" anchor="t" anchorCtr="0">
            <a:noAutofit/>
          </a:bodyPr>
          <a:lstStyle/>
          <a:p>
            <a:r>
              <a:rPr lang="en-IN" sz="1600" b="1" dirty="0">
                <a:latin typeface="Avenir Book" panose="02000503020000020003" pitchFamily="2" charset="0"/>
              </a:rPr>
              <a:t>Integration of Sentiment Analysis:</a:t>
            </a:r>
            <a:r>
              <a:rPr lang="en-IN" sz="1600" dirty="0">
                <a:latin typeface="Avenir Book" panose="02000503020000020003" pitchFamily="2" charset="0"/>
              </a:rPr>
              <a:t> </a:t>
            </a:r>
          </a:p>
          <a:p>
            <a:r>
              <a:rPr lang="en-IN" sz="1200" dirty="0">
                <a:latin typeface="Avenir Book" panose="02000503020000020003" pitchFamily="2" charset="0"/>
              </a:rPr>
              <a:t>Incorporate sentiment analysis of financial news to gauge market sentiment. This involves:</a:t>
            </a:r>
          </a:p>
          <a:p>
            <a:pPr>
              <a:buFont typeface="Arial" panose="020B0604020202020204" pitchFamily="34" charset="0"/>
              <a:buChar char="•"/>
            </a:pPr>
            <a:r>
              <a:rPr lang="en-IN" sz="1200" b="1" dirty="0">
                <a:latin typeface="Avenir Book" panose="02000503020000020003" pitchFamily="2" charset="0"/>
              </a:rPr>
              <a:t>Natural Language Processing (NLP):</a:t>
            </a:r>
            <a:r>
              <a:rPr lang="en-IN" sz="1200" dirty="0">
                <a:latin typeface="Avenir Book" panose="02000503020000020003" pitchFamily="2" charset="0"/>
              </a:rPr>
              <a:t> Utilizing advanced NLP techniques to process and </a:t>
            </a:r>
            <a:r>
              <a:rPr lang="en-IN" sz="1200" dirty="0" err="1">
                <a:latin typeface="Avenir Book" panose="02000503020000020003" pitchFamily="2" charset="0"/>
              </a:rPr>
              <a:t>analyze</a:t>
            </a:r>
            <a:r>
              <a:rPr lang="en-IN" sz="1200" dirty="0">
                <a:latin typeface="Avenir Book" panose="02000503020000020003" pitchFamily="2" charset="0"/>
              </a:rPr>
              <a:t> news articles, reports, and social media feeds.</a:t>
            </a:r>
          </a:p>
          <a:p>
            <a:pPr>
              <a:buFont typeface="Arial" panose="020B0604020202020204" pitchFamily="34" charset="0"/>
              <a:buChar char="•"/>
            </a:pPr>
            <a:r>
              <a:rPr lang="en-IN" sz="1200" b="1" dirty="0">
                <a:latin typeface="Avenir Book" panose="02000503020000020003" pitchFamily="2" charset="0"/>
              </a:rPr>
              <a:t>Sentiment Scoring:</a:t>
            </a:r>
            <a:r>
              <a:rPr lang="en-IN" sz="1200" dirty="0">
                <a:latin typeface="Avenir Book" panose="02000503020000020003" pitchFamily="2" charset="0"/>
              </a:rPr>
              <a:t> Developing algorithms to assign sentiment scores (positive, negative, neutral) to news items related to economic indicators, interest rates, and geopolitical events.</a:t>
            </a:r>
          </a:p>
          <a:p>
            <a:pPr>
              <a:buFont typeface="Arial" panose="020B0604020202020204" pitchFamily="34" charset="0"/>
              <a:buChar char="•"/>
            </a:pPr>
            <a:endParaRPr lang="en-IN" sz="1200" dirty="0">
              <a:latin typeface="Avenir Book" panose="02000503020000020003" pitchFamily="2" charset="0"/>
            </a:endParaRPr>
          </a:p>
          <a:p>
            <a:r>
              <a:rPr lang="en-IN" sz="1200" b="1" dirty="0">
                <a:latin typeface="Avenir Book" panose="02000503020000020003" pitchFamily="2" charset="0"/>
              </a:rPr>
              <a:t>Impact on Bond Prices:</a:t>
            </a:r>
            <a:r>
              <a:rPr lang="en-IN" sz="1200" dirty="0">
                <a:latin typeface="Avenir Book" panose="02000503020000020003" pitchFamily="2" charset="0"/>
              </a:rPr>
              <a:t> Establishing models to correlate sentiment scores with bond price movements. By understanding how news sentiment affects market perception, we can improve the accuracy of risk assessments.</a:t>
            </a:r>
          </a:p>
          <a:p>
            <a:pPr marL="0" lvl="0" indent="0" algn="l" rtl="0">
              <a:spcBef>
                <a:spcPts val="0"/>
              </a:spcBef>
              <a:spcAft>
                <a:spcPts val="0"/>
              </a:spcAft>
              <a:buNone/>
            </a:pPr>
            <a:endParaRPr lang="en-US" sz="1200" dirty="0">
              <a:latin typeface="Avenir Book" panose="02000503020000020003" pitchFamily="2" charset="0"/>
            </a:endParaRPr>
          </a:p>
        </p:txBody>
      </p:sp>
    </p:spTree>
    <p:extLst>
      <p:ext uri="{BB962C8B-B14F-4D97-AF65-F5344CB8AC3E}">
        <p14:creationId xmlns:p14="http://schemas.microsoft.com/office/powerpoint/2010/main" val="24617461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3" name="Subtitle 2">
            <a:extLst>
              <a:ext uri="{FF2B5EF4-FFF2-40B4-BE49-F238E27FC236}">
                <a16:creationId xmlns:a16="http://schemas.microsoft.com/office/drawing/2014/main" id="{55069CBD-3A66-AAAD-5A0C-28C215575122}"/>
              </a:ext>
            </a:extLst>
          </p:cNvPr>
          <p:cNvSpPr>
            <a:spLocks noGrp="1"/>
          </p:cNvSpPr>
          <p:nvPr>
            <p:ph type="subTitle" idx="1"/>
          </p:nvPr>
        </p:nvSpPr>
        <p:spPr>
          <a:xfrm>
            <a:off x="720000" y="1215064"/>
            <a:ext cx="7966800" cy="1820400"/>
          </a:xfrm>
        </p:spPr>
        <p:txBody>
          <a:bodyPr/>
          <a:lstStyle/>
          <a:p>
            <a:r>
              <a:rPr lang="en-IN" sz="1200" b="1" dirty="0">
                <a:latin typeface="Avenir Book" panose="02000503020000020003" pitchFamily="2" charset="0"/>
              </a:rPr>
              <a:t>Higher Accuracy in Risk Assessment</a:t>
            </a:r>
            <a:r>
              <a:rPr lang="en-IN" sz="1200" dirty="0">
                <a:latin typeface="Avenir Book" panose="02000503020000020003" pitchFamily="2" charset="0"/>
              </a:rPr>
              <a:t>: Quantum Amplitude Estimation (QAE) demonstrated more conservative and consistent Value at Risk (</a:t>
            </a:r>
            <a:r>
              <a:rPr lang="en-IN" sz="1200" dirty="0" err="1">
                <a:latin typeface="Avenir Book" panose="02000503020000020003" pitchFamily="2" charset="0"/>
              </a:rPr>
              <a:t>VaR</a:t>
            </a:r>
            <a:r>
              <a:rPr lang="en-IN" sz="1200" dirty="0">
                <a:latin typeface="Avenir Book" panose="02000503020000020003" pitchFamily="2" charset="0"/>
              </a:rPr>
              <a:t>) and Conditional Value at Risk (</a:t>
            </a:r>
            <a:r>
              <a:rPr lang="en-IN" sz="1200" dirty="0" err="1">
                <a:latin typeface="Avenir Book" panose="02000503020000020003" pitchFamily="2" charset="0"/>
              </a:rPr>
              <a:t>CVaR</a:t>
            </a:r>
            <a:r>
              <a:rPr lang="en-IN" sz="1200" dirty="0">
                <a:latin typeface="Avenir Book" panose="02000503020000020003" pitchFamily="2" charset="0"/>
              </a:rPr>
              <a:t>) values compared to Monte Carlo Simulation (MCS), indicating a potential for higher accuracy in financial risk assessments.</a:t>
            </a:r>
          </a:p>
          <a:p>
            <a:endParaRPr lang="en-IN" sz="1200" dirty="0">
              <a:latin typeface="Avenir Book" panose="02000503020000020003" pitchFamily="2" charset="0"/>
            </a:endParaRPr>
          </a:p>
          <a:p>
            <a:r>
              <a:rPr lang="en-IN" sz="1200" b="1" dirty="0">
                <a:latin typeface="Avenir Book" panose="02000503020000020003" pitchFamily="2" charset="0"/>
              </a:rPr>
              <a:t>Significant Computational Efficiency</a:t>
            </a:r>
            <a:r>
              <a:rPr lang="en-IN" sz="1200" dirty="0">
                <a:latin typeface="Avenir Book" panose="02000503020000020003" pitchFamily="2" charset="0"/>
              </a:rPr>
              <a:t>: QAE outperformed MCS in terms of computational speed, processing risk metrics in approximately 0.01 seconds compared to MCS's 0.28-0.29 seconds, highlighting QAE's efficiency for real-time risk analysis.</a:t>
            </a:r>
          </a:p>
          <a:p>
            <a:endParaRPr lang="en-IN" sz="1200" dirty="0">
              <a:latin typeface="Avenir Book" panose="02000503020000020003" pitchFamily="2" charset="0"/>
            </a:endParaRPr>
          </a:p>
          <a:p>
            <a:r>
              <a:rPr lang="en-IN" sz="1200" b="1" dirty="0">
                <a:latin typeface="Avenir Book" panose="02000503020000020003" pitchFamily="2" charset="0"/>
              </a:rPr>
              <a:t>Future Potential</a:t>
            </a:r>
            <a:r>
              <a:rPr lang="en-IN" sz="1200" dirty="0">
                <a:latin typeface="Avenir Book" panose="02000503020000020003" pitchFamily="2" charset="0"/>
              </a:rPr>
              <a:t>: The integration of quantum computing in financial risk management offers transformative potential, enhancing the precision and speed of risk assessments and paving the way for its broader adoption in the industry. Further exploration and analysis are warranted to fully realize these benefits.</a:t>
            </a:r>
            <a:endParaRPr lang="en-US" sz="1200" dirty="0">
              <a:latin typeface="Avenir Book" panose="02000503020000020003" pitchFamily="2"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Time Line of Activities </a:t>
            </a:r>
            <a:endParaRPr dirty="0"/>
          </a:p>
        </p:txBody>
      </p:sp>
      <p:sp>
        <p:nvSpPr>
          <p:cNvPr id="646" name="Google Shape;646;p37"/>
          <p:cNvSpPr/>
          <p:nvPr/>
        </p:nvSpPr>
        <p:spPr>
          <a:xfrm>
            <a:off x="1531125" y="1361700"/>
            <a:ext cx="176400" cy="176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3495025" y="1361700"/>
            <a:ext cx="176400" cy="17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5458925" y="136170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7422825" y="1361700"/>
            <a:ext cx="176400" cy="17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txBox="1"/>
          <p:nvPr/>
        </p:nvSpPr>
        <p:spPr>
          <a:xfrm flipH="1">
            <a:off x="713125" y="1842900"/>
            <a:ext cx="1812300" cy="89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IN" sz="1600" dirty="0">
                <a:solidFill>
                  <a:schemeClr val="dk1"/>
                </a:solidFill>
                <a:latin typeface="Epilogue"/>
                <a:ea typeface="Epilogue"/>
                <a:cs typeface="Epilogue"/>
                <a:sym typeface="Epilogue"/>
              </a:rPr>
              <a:t>Reading and Understanding  Research Paper</a:t>
            </a:r>
          </a:p>
        </p:txBody>
      </p:sp>
      <p:sp>
        <p:nvSpPr>
          <p:cNvPr id="651" name="Google Shape;651;p37"/>
          <p:cNvSpPr txBox="1"/>
          <p:nvPr/>
        </p:nvSpPr>
        <p:spPr>
          <a:xfrm flipH="1">
            <a:off x="2677025" y="1842900"/>
            <a:ext cx="1812300" cy="89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dirty="0">
                <a:solidFill>
                  <a:schemeClr val="dk1"/>
                </a:solidFill>
                <a:latin typeface="Epilogue"/>
                <a:ea typeface="Epilogue"/>
                <a:cs typeface="Epilogue"/>
                <a:sym typeface="Epilogue"/>
              </a:rPr>
              <a:t>Writing Pseudo Code </a:t>
            </a:r>
          </a:p>
        </p:txBody>
      </p:sp>
      <p:sp>
        <p:nvSpPr>
          <p:cNvPr id="652" name="Google Shape;652;p37"/>
          <p:cNvSpPr txBox="1"/>
          <p:nvPr/>
        </p:nvSpPr>
        <p:spPr>
          <a:xfrm flipH="1">
            <a:off x="4640925" y="1842900"/>
            <a:ext cx="1812300" cy="89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dirty="0">
                <a:solidFill>
                  <a:schemeClr val="dk1"/>
                </a:solidFill>
                <a:latin typeface="Epilogue"/>
                <a:ea typeface="Epilogue"/>
                <a:cs typeface="Epilogue"/>
                <a:sym typeface="Epilogue"/>
              </a:rPr>
              <a:t>Scraping Website for Dataset</a:t>
            </a:r>
          </a:p>
        </p:txBody>
      </p:sp>
      <p:sp>
        <p:nvSpPr>
          <p:cNvPr id="653" name="Google Shape;653;p37"/>
          <p:cNvSpPr txBox="1"/>
          <p:nvPr/>
        </p:nvSpPr>
        <p:spPr>
          <a:xfrm flipH="1">
            <a:off x="6604825" y="1842900"/>
            <a:ext cx="1812300" cy="89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dirty="0">
                <a:solidFill>
                  <a:schemeClr val="dk1"/>
                </a:solidFill>
                <a:latin typeface="Epilogue"/>
                <a:ea typeface="Epilogue"/>
                <a:cs typeface="Epilogue"/>
                <a:sym typeface="Epilogue"/>
              </a:rPr>
              <a:t>Calculating using Code of Monte Carlo</a:t>
            </a:r>
          </a:p>
        </p:txBody>
      </p:sp>
      <p:cxnSp>
        <p:nvCxnSpPr>
          <p:cNvPr id="654" name="Google Shape;654;p37"/>
          <p:cNvCxnSpPr>
            <a:stCxn id="646" idx="3"/>
            <a:endCxn id="647" idx="1"/>
          </p:cNvCxnSpPr>
          <p:nvPr/>
        </p:nvCxnSpPr>
        <p:spPr>
          <a:xfrm>
            <a:off x="1707525" y="144990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37"/>
          <p:cNvCxnSpPr>
            <a:stCxn id="647" idx="3"/>
            <a:endCxn id="648" idx="1"/>
          </p:cNvCxnSpPr>
          <p:nvPr/>
        </p:nvCxnSpPr>
        <p:spPr>
          <a:xfrm>
            <a:off x="3671425" y="144990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56" name="Google Shape;656;p37"/>
          <p:cNvCxnSpPr>
            <a:stCxn id="648" idx="3"/>
            <a:endCxn id="649" idx="1"/>
          </p:cNvCxnSpPr>
          <p:nvPr/>
        </p:nvCxnSpPr>
        <p:spPr>
          <a:xfrm>
            <a:off x="5635325" y="144990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57" name="Google Shape;657;p37"/>
          <p:cNvCxnSpPr>
            <a:stCxn id="646" idx="2"/>
            <a:endCxn id="650" idx="0"/>
          </p:cNvCxnSpPr>
          <p:nvPr/>
        </p:nvCxnSpPr>
        <p:spPr>
          <a:xfrm>
            <a:off x="1619325" y="1538100"/>
            <a:ext cx="0" cy="304800"/>
          </a:xfrm>
          <a:prstGeom prst="straightConnector1">
            <a:avLst/>
          </a:prstGeom>
          <a:noFill/>
          <a:ln w="9525" cap="flat" cmpd="sng">
            <a:solidFill>
              <a:schemeClr val="dk2"/>
            </a:solidFill>
            <a:prstDash val="solid"/>
            <a:round/>
            <a:headEnd type="none" w="med" len="med"/>
            <a:tailEnd type="diamond" w="med" len="med"/>
          </a:ln>
        </p:spPr>
      </p:cxnSp>
      <p:cxnSp>
        <p:nvCxnSpPr>
          <p:cNvPr id="658" name="Google Shape;658;p37"/>
          <p:cNvCxnSpPr>
            <a:stCxn id="647" idx="2"/>
            <a:endCxn id="651" idx="0"/>
          </p:cNvCxnSpPr>
          <p:nvPr/>
        </p:nvCxnSpPr>
        <p:spPr>
          <a:xfrm>
            <a:off x="3583225" y="1538100"/>
            <a:ext cx="0" cy="304800"/>
          </a:xfrm>
          <a:prstGeom prst="straightConnector1">
            <a:avLst/>
          </a:prstGeom>
          <a:noFill/>
          <a:ln w="9525" cap="flat" cmpd="sng">
            <a:solidFill>
              <a:schemeClr val="dk2"/>
            </a:solidFill>
            <a:prstDash val="solid"/>
            <a:round/>
            <a:headEnd type="none" w="med" len="med"/>
            <a:tailEnd type="diamond" w="med" len="med"/>
          </a:ln>
        </p:spPr>
      </p:cxnSp>
      <p:cxnSp>
        <p:nvCxnSpPr>
          <p:cNvPr id="659" name="Google Shape;659;p37"/>
          <p:cNvCxnSpPr>
            <a:stCxn id="648" idx="2"/>
            <a:endCxn id="652" idx="0"/>
          </p:cNvCxnSpPr>
          <p:nvPr/>
        </p:nvCxnSpPr>
        <p:spPr>
          <a:xfrm>
            <a:off x="5547125" y="1538100"/>
            <a:ext cx="0" cy="304800"/>
          </a:xfrm>
          <a:prstGeom prst="straightConnector1">
            <a:avLst/>
          </a:prstGeom>
          <a:noFill/>
          <a:ln w="9525" cap="flat" cmpd="sng">
            <a:solidFill>
              <a:schemeClr val="dk2"/>
            </a:solidFill>
            <a:prstDash val="solid"/>
            <a:round/>
            <a:headEnd type="none" w="med" len="med"/>
            <a:tailEnd type="diamond" w="med" len="med"/>
          </a:ln>
        </p:spPr>
      </p:cxnSp>
      <p:cxnSp>
        <p:nvCxnSpPr>
          <p:cNvPr id="660" name="Google Shape;660;p37"/>
          <p:cNvCxnSpPr>
            <a:stCxn id="649" idx="2"/>
            <a:endCxn id="653" idx="0"/>
          </p:cNvCxnSpPr>
          <p:nvPr/>
        </p:nvCxnSpPr>
        <p:spPr>
          <a:xfrm>
            <a:off x="7511025" y="1538100"/>
            <a:ext cx="0" cy="304800"/>
          </a:xfrm>
          <a:prstGeom prst="straightConnector1">
            <a:avLst/>
          </a:prstGeom>
          <a:noFill/>
          <a:ln w="9525" cap="flat" cmpd="sng">
            <a:solidFill>
              <a:schemeClr val="dk2"/>
            </a:solidFill>
            <a:prstDash val="solid"/>
            <a:round/>
            <a:headEnd type="none" w="med" len="med"/>
            <a:tailEnd type="diamond" w="med" len="med"/>
          </a:ln>
        </p:spPr>
      </p:cxnSp>
      <p:sp>
        <p:nvSpPr>
          <p:cNvPr id="661" name="Google Shape;661;p37"/>
          <p:cNvSpPr/>
          <p:nvPr/>
        </p:nvSpPr>
        <p:spPr>
          <a:xfrm>
            <a:off x="1531125" y="3196150"/>
            <a:ext cx="176400" cy="17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3495025" y="319615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5458925" y="3196150"/>
            <a:ext cx="176400" cy="17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7422825" y="3196150"/>
            <a:ext cx="176400" cy="176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txBox="1"/>
          <p:nvPr/>
        </p:nvSpPr>
        <p:spPr>
          <a:xfrm flipH="1">
            <a:off x="713125" y="3677350"/>
            <a:ext cx="1812300" cy="89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dirty="0">
                <a:solidFill>
                  <a:schemeClr val="dk1"/>
                </a:solidFill>
                <a:latin typeface="Epilogue"/>
                <a:ea typeface="Epilogue"/>
                <a:cs typeface="Epilogue"/>
                <a:sym typeface="Epilogue"/>
              </a:rPr>
              <a:t>Calculating using Quantum Amplitude Estimation</a:t>
            </a:r>
          </a:p>
        </p:txBody>
      </p:sp>
      <p:sp>
        <p:nvSpPr>
          <p:cNvPr id="666" name="Google Shape;666;p37"/>
          <p:cNvSpPr txBox="1"/>
          <p:nvPr/>
        </p:nvSpPr>
        <p:spPr>
          <a:xfrm flipH="1">
            <a:off x="2677025" y="3677350"/>
            <a:ext cx="1812300" cy="89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dirty="0">
                <a:solidFill>
                  <a:schemeClr val="dk1"/>
                </a:solidFill>
                <a:latin typeface="Epilogue"/>
                <a:ea typeface="Epilogue"/>
                <a:cs typeface="Epilogue"/>
                <a:sym typeface="Epilogue"/>
              </a:rPr>
              <a:t>Analyzing Results </a:t>
            </a:r>
          </a:p>
        </p:txBody>
      </p:sp>
      <p:sp>
        <p:nvSpPr>
          <p:cNvPr id="667" name="Google Shape;667;p37"/>
          <p:cNvSpPr txBox="1"/>
          <p:nvPr/>
        </p:nvSpPr>
        <p:spPr>
          <a:xfrm flipH="1">
            <a:off x="4640925" y="3677350"/>
            <a:ext cx="1812300" cy="89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dirty="0">
                <a:solidFill>
                  <a:schemeClr val="dk1"/>
                </a:solidFill>
                <a:latin typeface="Epilogue"/>
                <a:ea typeface="Epilogue"/>
                <a:cs typeface="Epilogue"/>
                <a:sym typeface="Epilogue"/>
              </a:rPr>
              <a:t>Preparing Project report/ Presentation</a:t>
            </a:r>
          </a:p>
        </p:txBody>
      </p:sp>
      <p:sp>
        <p:nvSpPr>
          <p:cNvPr id="668" name="Google Shape;668;p37"/>
          <p:cNvSpPr txBox="1"/>
          <p:nvPr/>
        </p:nvSpPr>
        <p:spPr>
          <a:xfrm flipH="1">
            <a:off x="6604825" y="3677350"/>
            <a:ext cx="1812300" cy="89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dirty="0">
                <a:solidFill>
                  <a:schemeClr val="dk1"/>
                </a:solidFill>
                <a:latin typeface="Epilogue"/>
                <a:ea typeface="Epilogue"/>
                <a:cs typeface="Epilogue"/>
                <a:sym typeface="Epilogue"/>
              </a:rPr>
              <a:t>Presentation Day </a:t>
            </a:r>
          </a:p>
          <a:p>
            <a:pPr marL="0" lvl="0" indent="0" algn="ctr" rtl="0">
              <a:lnSpc>
                <a:spcPct val="115000"/>
              </a:lnSpc>
              <a:spcBef>
                <a:spcPts val="0"/>
              </a:spcBef>
              <a:spcAft>
                <a:spcPts val="0"/>
              </a:spcAft>
              <a:buNone/>
            </a:pPr>
            <a:r>
              <a:rPr lang="en-US" sz="1600" dirty="0">
                <a:solidFill>
                  <a:schemeClr val="dk1"/>
                </a:solidFill>
                <a:latin typeface="Epilogue"/>
                <a:ea typeface="Epilogue"/>
                <a:cs typeface="Epilogue"/>
                <a:sym typeface="Epilogue"/>
              </a:rPr>
              <a:t>(Today)</a:t>
            </a:r>
            <a:endParaRPr sz="1600" dirty="0">
              <a:solidFill>
                <a:schemeClr val="dk1"/>
              </a:solidFill>
              <a:latin typeface="Epilogue"/>
              <a:ea typeface="Epilogue"/>
              <a:cs typeface="Epilogue"/>
              <a:sym typeface="Epilogue"/>
            </a:endParaRPr>
          </a:p>
        </p:txBody>
      </p:sp>
      <p:cxnSp>
        <p:nvCxnSpPr>
          <p:cNvPr id="669" name="Google Shape;669;p37"/>
          <p:cNvCxnSpPr>
            <a:stCxn id="661" idx="3"/>
            <a:endCxn id="662" idx="1"/>
          </p:cNvCxnSpPr>
          <p:nvPr/>
        </p:nvCxnSpPr>
        <p:spPr>
          <a:xfrm>
            <a:off x="17075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70" name="Google Shape;670;p37"/>
          <p:cNvCxnSpPr>
            <a:stCxn id="662" idx="3"/>
            <a:endCxn id="663" idx="1"/>
          </p:cNvCxnSpPr>
          <p:nvPr/>
        </p:nvCxnSpPr>
        <p:spPr>
          <a:xfrm>
            <a:off x="36714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71" name="Google Shape;671;p37"/>
          <p:cNvCxnSpPr>
            <a:stCxn id="663" idx="3"/>
            <a:endCxn id="664" idx="1"/>
          </p:cNvCxnSpPr>
          <p:nvPr/>
        </p:nvCxnSpPr>
        <p:spPr>
          <a:xfrm>
            <a:off x="56353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7"/>
          <p:cNvCxnSpPr>
            <a:stCxn id="661" idx="2"/>
            <a:endCxn id="665" idx="0"/>
          </p:cNvCxnSpPr>
          <p:nvPr/>
        </p:nvCxnSpPr>
        <p:spPr>
          <a:xfrm>
            <a:off x="1619325" y="3372550"/>
            <a:ext cx="0" cy="304800"/>
          </a:xfrm>
          <a:prstGeom prst="straightConnector1">
            <a:avLst/>
          </a:prstGeom>
          <a:noFill/>
          <a:ln w="9525" cap="flat" cmpd="sng">
            <a:solidFill>
              <a:schemeClr val="dk2"/>
            </a:solidFill>
            <a:prstDash val="solid"/>
            <a:round/>
            <a:headEnd type="none" w="med" len="med"/>
            <a:tailEnd type="diamond" w="med" len="med"/>
          </a:ln>
        </p:spPr>
      </p:cxnSp>
      <p:cxnSp>
        <p:nvCxnSpPr>
          <p:cNvPr id="673" name="Google Shape;673;p37"/>
          <p:cNvCxnSpPr>
            <a:stCxn id="662" idx="2"/>
            <a:endCxn id="666" idx="0"/>
          </p:cNvCxnSpPr>
          <p:nvPr/>
        </p:nvCxnSpPr>
        <p:spPr>
          <a:xfrm>
            <a:off x="3583225" y="3372550"/>
            <a:ext cx="0" cy="304800"/>
          </a:xfrm>
          <a:prstGeom prst="straightConnector1">
            <a:avLst/>
          </a:prstGeom>
          <a:noFill/>
          <a:ln w="9525" cap="flat" cmpd="sng">
            <a:solidFill>
              <a:schemeClr val="dk2"/>
            </a:solidFill>
            <a:prstDash val="solid"/>
            <a:round/>
            <a:headEnd type="none" w="med" len="med"/>
            <a:tailEnd type="diamond" w="med" len="med"/>
          </a:ln>
        </p:spPr>
      </p:cxnSp>
      <p:cxnSp>
        <p:nvCxnSpPr>
          <p:cNvPr id="674" name="Google Shape;674;p37"/>
          <p:cNvCxnSpPr>
            <a:stCxn id="663" idx="2"/>
            <a:endCxn id="667" idx="0"/>
          </p:cNvCxnSpPr>
          <p:nvPr/>
        </p:nvCxnSpPr>
        <p:spPr>
          <a:xfrm>
            <a:off x="5547125" y="3372550"/>
            <a:ext cx="0" cy="304800"/>
          </a:xfrm>
          <a:prstGeom prst="straightConnector1">
            <a:avLst/>
          </a:prstGeom>
          <a:noFill/>
          <a:ln w="9525" cap="flat" cmpd="sng">
            <a:solidFill>
              <a:schemeClr val="dk2"/>
            </a:solidFill>
            <a:prstDash val="solid"/>
            <a:round/>
            <a:headEnd type="none" w="med" len="med"/>
            <a:tailEnd type="diamond" w="med" len="med"/>
          </a:ln>
        </p:spPr>
      </p:cxnSp>
      <p:cxnSp>
        <p:nvCxnSpPr>
          <p:cNvPr id="675" name="Google Shape;675;p37"/>
          <p:cNvCxnSpPr>
            <a:stCxn id="664" idx="2"/>
            <a:endCxn id="668" idx="0"/>
          </p:cNvCxnSpPr>
          <p:nvPr/>
        </p:nvCxnSpPr>
        <p:spPr>
          <a:xfrm>
            <a:off x="7511025" y="3372550"/>
            <a:ext cx="0" cy="304800"/>
          </a:xfrm>
          <a:prstGeom prst="straightConnector1">
            <a:avLst/>
          </a:prstGeom>
          <a:noFill/>
          <a:ln w="9525" cap="flat" cmpd="sng">
            <a:solidFill>
              <a:schemeClr val="dk2"/>
            </a:solidFill>
            <a:prstDash val="solid"/>
            <a:round/>
            <a:headEnd type="none" w="med" len="med"/>
            <a:tailEnd type="diamond" w="med" len="med"/>
          </a:ln>
        </p:spPr>
      </p:cxnSp>
      <p:cxnSp>
        <p:nvCxnSpPr>
          <p:cNvPr id="676" name="Google Shape;676;p37"/>
          <p:cNvCxnSpPr>
            <a:stCxn id="649" idx="3"/>
            <a:endCxn id="661" idx="1"/>
          </p:cNvCxnSpPr>
          <p:nvPr/>
        </p:nvCxnSpPr>
        <p:spPr>
          <a:xfrm flipH="1">
            <a:off x="1531125" y="1449900"/>
            <a:ext cx="6068100" cy="1834500"/>
          </a:xfrm>
          <a:prstGeom prst="bentConnector5">
            <a:avLst>
              <a:gd name="adj1" fmla="val -13741"/>
              <a:gd name="adj2" fmla="val 78111"/>
              <a:gd name="adj3" fmla="val 113624"/>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References </a:t>
            </a:r>
            <a:endParaRPr dirty="0"/>
          </a:p>
        </p:txBody>
      </p:sp>
      <p:sp>
        <p:nvSpPr>
          <p:cNvPr id="3" name="Subtitle 2">
            <a:extLst>
              <a:ext uri="{FF2B5EF4-FFF2-40B4-BE49-F238E27FC236}">
                <a16:creationId xmlns:a16="http://schemas.microsoft.com/office/drawing/2014/main" id="{55069CBD-3A66-AAAD-5A0C-28C215575122}"/>
              </a:ext>
            </a:extLst>
          </p:cNvPr>
          <p:cNvSpPr>
            <a:spLocks noGrp="1"/>
          </p:cNvSpPr>
          <p:nvPr>
            <p:ph type="subTitle" idx="1"/>
          </p:nvPr>
        </p:nvSpPr>
        <p:spPr>
          <a:xfrm>
            <a:off x="720000" y="1215064"/>
            <a:ext cx="7957656" cy="1820400"/>
          </a:xfrm>
        </p:spPr>
        <p:txBody>
          <a:bodyPr/>
          <a:lstStyle/>
          <a:p>
            <a:pPr>
              <a:buFont typeface="Arial" panose="020B0604020202020204" pitchFamily="34" charset="0"/>
              <a:buChar char="•"/>
            </a:pPr>
            <a:r>
              <a:rPr lang="en-US" dirty="0">
                <a:latin typeface="Avenir Book" panose="02000503020000020003" pitchFamily="2" charset="0"/>
                <a:hlinkClick r:id="rId3"/>
              </a:rPr>
              <a:t>https://qiskit-community.github.io/qiskit-finance/tutorials/00_amplitude_estimation.html</a:t>
            </a:r>
            <a:endParaRPr lang="en-US" dirty="0">
              <a:latin typeface="Avenir Book" panose="02000503020000020003" pitchFamily="2" charset="0"/>
            </a:endParaRPr>
          </a:p>
          <a:p>
            <a:pPr>
              <a:buFont typeface="Arial" panose="020B0604020202020204" pitchFamily="34" charset="0"/>
              <a:buChar char="•"/>
            </a:pPr>
            <a:endParaRPr lang="en-US" dirty="0">
              <a:latin typeface="Avenir Book" panose="02000503020000020003" pitchFamily="2" charset="0"/>
            </a:endParaRPr>
          </a:p>
          <a:p>
            <a:pPr>
              <a:buFont typeface="Arial" panose="020B0604020202020204" pitchFamily="34" charset="0"/>
              <a:buChar char="•"/>
            </a:pPr>
            <a:r>
              <a:rPr lang="en-US" dirty="0">
                <a:latin typeface="Avenir Book" panose="02000503020000020003" pitchFamily="2" charset="0"/>
                <a:hlinkClick r:id="rId4"/>
              </a:rPr>
              <a:t>https://www.nature.com/articles/s41534-019-0130-6</a:t>
            </a:r>
            <a:endParaRPr lang="en-US" dirty="0">
              <a:latin typeface="Avenir Book" panose="02000503020000020003" pitchFamily="2" charset="0"/>
            </a:endParaRPr>
          </a:p>
          <a:p>
            <a:pPr>
              <a:buFont typeface="Arial" panose="020B0604020202020204" pitchFamily="34" charset="0"/>
              <a:buChar char="•"/>
            </a:pPr>
            <a:endParaRPr lang="en-US" dirty="0">
              <a:latin typeface="Avenir Book" panose="02000503020000020003" pitchFamily="2" charset="0"/>
            </a:endParaRPr>
          </a:p>
          <a:p>
            <a:pPr>
              <a:buFont typeface="Arial" panose="020B0604020202020204" pitchFamily="34" charset="0"/>
              <a:buChar char="•"/>
            </a:pPr>
            <a:r>
              <a:rPr lang="en-US" dirty="0">
                <a:latin typeface="Avenir Book" panose="02000503020000020003" pitchFamily="2" charset="0"/>
                <a:hlinkClick r:id="rId5"/>
              </a:rPr>
              <a:t>https://fiscaldata.treasury.gov/datasets/qtcb-historical-interest-rates/historical-qualified-tax-credit-bond-interest-rates</a:t>
            </a:r>
            <a:endParaRPr lang="en-US" dirty="0">
              <a:latin typeface="Avenir Book" panose="02000503020000020003" pitchFamily="2" charset="0"/>
            </a:endParaRPr>
          </a:p>
          <a:p>
            <a:pPr>
              <a:buFont typeface="Arial" panose="020B0604020202020204" pitchFamily="34" charset="0"/>
              <a:buChar char="•"/>
            </a:pPr>
            <a:endParaRPr lang="en-US" dirty="0">
              <a:latin typeface="Avenir Book" panose="02000503020000020003" pitchFamily="2" charset="0"/>
            </a:endParaRPr>
          </a:p>
          <a:p>
            <a:pPr>
              <a:buFont typeface="Arial" panose="020B0604020202020204" pitchFamily="34" charset="0"/>
              <a:buChar char="•"/>
            </a:pPr>
            <a:r>
              <a:rPr lang="en-US" dirty="0">
                <a:latin typeface="Avenir Book" panose="02000503020000020003" pitchFamily="2" charset="0"/>
              </a:rPr>
              <a:t>https://</a:t>
            </a:r>
            <a:r>
              <a:rPr lang="en-US" dirty="0" err="1">
                <a:latin typeface="Avenir Book" panose="02000503020000020003" pitchFamily="2" charset="0"/>
              </a:rPr>
              <a:t>www.youtube.com</a:t>
            </a:r>
            <a:r>
              <a:rPr lang="en-US" dirty="0">
                <a:latin typeface="Avenir Book" panose="02000503020000020003" pitchFamily="2" charset="0"/>
              </a:rPr>
              <a:t>/@</a:t>
            </a:r>
            <a:r>
              <a:rPr lang="en-US" dirty="0" err="1">
                <a:latin typeface="Avenir Book" panose="02000503020000020003" pitchFamily="2" charset="0"/>
              </a:rPr>
              <a:t>qiskit</a:t>
            </a:r>
            <a:r>
              <a:rPr lang="en-US" dirty="0">
                <a:latin typeface="Avenir Book" panose="02000503020000020003" pitchFamily="2" charset="0"/>
              </a:rPr>
              <a:t>/featured</a:t>
            </a:r>
          </a:p>
          <a:p>
            <a:pPr>
              <a:buFont typeface="Arial" panose="020B0604020202020204" pitchFamily="34" charset="0"/>
              <a:buChar char="•"/>
            </a:pPr>
            <a:endParaRPr lang="en-US" dirty="0">
              <a:latin typeface="Avenir Book" panose="02000503020000020003" pitchFamily="2" charset="0"/>
            </a:endParaRPr>
          </a:p>
          <a:p>
            <a:pPr>
              <a:buFont typeface="Arial" panose="020B0604020202020204" pitchFamily="34" charset="0"/>
              <a:buChar char="•"/>
            </a:pPr>
            <a:endParaRPr lang="en-US" dirty="0">
              <a:latin typeface="Avenir Book" panose="02000503020000020003" pitchFamily="2" charset="0"/>
            </a:endParaRPr>
          </a:p>
          <a:p>
            <a:pPr>
              <a:buFont typeface="Arial" panose="020B0604020202020204" pitchFamily="34" charset="0"/>
              <a:buChar char="•"/>
            </a:pPr>
            <a:endParaRPr lang="en-US" dirty="0">
              <a:latin typeface="Avenir Book" panose="02000503020000020003" pitchFamily="2" charset="0"/>
            </a:endParaRPr>
          </a:p>
          <a:p>
            <a:pPr>
              <a:buFont typeface="Arial" panose="020B0604020202020204" pitchFamily="34" charset="0"/>
              <a:buChar char="•"/>
            </a:pPr>
            <a:endParaRPr lang="en-US" dirty="0">
              <a:latin typeface="Avenir Book" panose="02000503020000020003" pitchFamily="2" charset="0"/>
            </a:endParaRPr>
          </a:p>
        </p:txBody>
      </p:sp>
    </p:spTree>
    <p:extLst>
      <p:ext uri="{BB962C8B-B14F-4D97-AF65-F5344CB8AC3E}">
        <p14:creationId xmlns:p14="http://schemas.microsoft.com/office/powerpoint/2010/main" val="2530662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44"/>
          <p:cNvSpPr txBox="1">
            <a:spLocks noGrp="1"/>
          </p:cNvSpPr>
          <p:nvPr>
            <p:ph type="title"/>
          </p:nvPr>
        </p:nvSpPr>
        <p:spPr>
          <a:xfrm>
            <a:off x="4448082" y="741875"/>
            <a:ext cx="39828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br>
              <a:rPr lang="en" dirty="0"/>
            </a:br>
            <a:r>
              <a:rPr lang="en" dirty="0"/>
              <a:t>Q&amp;A </a:t>
            </a:r>
            <a:endParaRPr dirty="0"/>
          </a:p>
        </p:txBody>
      </p:sp>
      <p:sp>
        <p:nvSpPr>
          <p:cNvPr id="781" name="Google Shape;781;p44"/>
          <p:cNvSpPr/>
          <p:nvPr/>
        </p:nvSpPr>
        <p:spPr>
          <a:xfrm flipH="1">
            <a:off x="2560878" y="857436"/>
            <a:ext cx="1691700" cy="1691700"/>
          </a:xfrm>
          <a:prstGeom prst="rect">
            <a:avLst/>
          </a:prstGeom>
          <a:solidFill>
            <a:schemeClr val="accent3">
              <a:lumMod val="75000"/>
            </a:schemeClr>
          </a:solidFill>
          <a:ln>
            <a:no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nvGrpSpPr>
          <p:cNvPr id="785" name="Google Shape;785;p44"/>
          <p:cNvGrpSpPr/>
          <p:nvPr/>
        </p:nvGrpSpPr>
        <p:grpSpPr>
          <a:xfrm>
            <a:off x="7896800" y="438400"/>
            <a:ext cx="534075" cy="101100"/>
            <a:chOff x="832225" y="661450"/>
            <a:chExt cx="534075" cy="101100"/>
          </a:xfrm>
        </p:grpSpPr>
        <p:sp>
          <p:nvSpPr>
            <p:cNvPr id="786" name="Google Shape;786;p44"/>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7" name="Google Shape;787;p44"/>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8" name="Google Shape;788;p44"/>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9" name="Google Shape;789;p44"/>
            <p:cNvSpPr/>
            <p:nvPr/>
          </p:nvSpPr>
          <p:spPr>
            <a:xfrm>
              <a:off x="1265200"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5" name="Rectangle 4">
            <a:extLst>
              <a:ext uri="{FF2B5EF4-FFF2-40B4-BE49-F238E27FC236}">
                <a16:creationId xmlns:a16="http://schemas.microsoft.com/office/drawing/2014/main" id="{EC7182E1-78FF-C735-2A84-CFE307E46872}"/>
              </a:ext>
            </a:extLst>
          </p:cNvPr>
          <p:cNvSpPr/>
          <p:nvPr/>
        </p:nvSpPr>
        <p:spPr>
          <a:xfrm>
            <a:off x="4572000" y="2594418"/>
            <a:ext cx="3858875" cy="14886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6" name="Google Shape;776;p44"/>
          <p:cNvSpPr txBox="1">
            <a:spLocks noGrp="1"/>
          </p:cNvSpPr>
          <p:nvPr>
            <p:ph type="subTitle" idx="1"/>
          </p:nvPr>
        </p:nvSpPr>
        <p:spPr>
          <a:xfrm>
            <a:off x="4466424" y="2854560"/>
            <a:ext cx="3982800" cy="115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Avenir Light" panose="020B0402020203020204" pitchFamily="34" charset="77"/>
                <a:cs typeface="AkayaKanadaka" panose="02010502080401010103" pitchFamily="2" charset="77"/>
              </a:rPr>
              <a:t>Matta </a:t>
            </a:r>
            <a:r>
              <a:rPr lang="en-US" dirty="0" err="1">
                <a:latin typeface="Avenir Light" panose="020B0402020203020204" pitchFamily="34" charset="77"/>
                <a:cs typeface="AkayaKanadaka" panose="02010502080401010103" pitchFamily="2" charset="77"/>
              </a:rPr>
              <a:t>Rithik</a:t>
            </a:r>
            <a:r>
              <a:rPr lang="en-US" dirty="0">
                <a:latin typeface="Avenir Light" panose="020B0402020203020204" pitchFamily="34" charset="77"/>
                <a:cs typeface="AkayaKanadaka" panose="02010502080401010103" pitchFamily="2" charset="77"/>
              </a:rPr>
              <a:t> Reddy </a:t>
            </a:r>
          </a:p>
          <a:p>
            <a:pPr marL="0" lvl="0" indent="0" algn="ctr" rtl="0">
              <a:spcBef>
                <a:spcPts val="0"/>
              </a:spcBef>
              <a:spcAft>
                <a:spcPts val="0"/>
              </a:spcAft>
              <a:buNone/>
            </a:pPr>
            <a:r>
              <a:rPr lang="en-US" dirty="0">
                <a:latin typeface="Avenir Light" panose="020B0402020203020204" pitchFamily="34" charset="77"/>
                <a:cs typeface="AkayaKanadaka" panose="02010502080401010103" pitchFamily="2" charset="77"/>
              </a:rPr>
              <a:t>SE20UECM045</a:t>
            </a:r>
          </a:p>
          <a:p>
            <a:pPr marL="0" indent="0"/>
            <a:r>
              <a:rPr lang="en-US" dirty="0" err="1">
                <a:latin typeface="Avenir Light" panose="020B0402020203020204" pitchFamily="34" charset="77"/>
                <a:cs typeface="AkayaKanadaka" panose="02010502080401010103" pitchFamily="2" charset="77"/>
              </a:rPr>
              <a:t>www.rithikreddy.com</a:t>
            </a:r>
            <a:endParaRPr lang="en-US" dirty="0">
              <a:latin typeface="Avenir Light" panose="020B0402020203020204" pitchFamily="34" charset="77"/>
              <a:cs typeface="AkayaKanadaka" panose="02010502080401010103" pitchFamily="2" charset="77"/>
            </a:endParaRPr>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p:txBody>
      </p:sp>
      <p:sp>
        <p:nvSpPr>
          <p:cNvPr id="2" name="TextBox 1">
            <a:extLst>
              <a:ext uri="{FF2B5EF4-FFF2-40B4-BE49-F238E27FC236}">
                <a16:creationId xmlns:a16="http://schemas.microsoft.com/office/drawing/2014/main" id="{CDB5890F-B5FB-DFBE-C83B-D9902D1A0958}"/>
              </a:ext>
            </a:extLst>
          </p:cNvPr>
          <p:cNvSpPr txBox="1"/>
          <p:nvPr/>
        </p:nvSpPr>
        <p:spPr>
          <a:xfrm>
            <a:off x="4160413" y="4781490"/>
            <a:ext cx="8924966" cy="307777"/>
          </a:xfrm>
          <a:prstGeom prst="rect">
            <a:avLst/>
          </a:prstGeom>
          <a:noFill/>
        </p:spPr>
        <p:txBody>
          <a:bodyPr wrap="square" rtlCol="0">
            <a:spAutoFit/>
          </a:bodyPr>
          <a:lstStyle/>
          <a:p>
            <a:pPr marL="0" lvl="0" indent="0" rtl="0">
              <a:spcBef>
                <a:spcPts val="0"/>
              </a:spcBef>
              <a:spcAft>
                <a:spcPts val="0"/>
              </a:spcAft>
              <a:buNone/>
            </a:pPr>
            <a:r>
              <a:rPr lang="en-US" b="1" dirty="0"/>
              <a:t>Contact Info:  </a:t>
            </a:r>
            <a:r>
              <a:rPr lang="en-US" dirty="0">
                <a:latin typeface="Avenir Light" panose="020B0402020203020204" pitchFamily="34" charset="77"/>
              </a:rPr>
              <a:t>+91 7032536194  </a:t>
            </a:r>
            <a:r>
              <a:rPr lang="en-US" dirty="0">
                <a:latin typeface="Avenir Light" panose="020B0402020203020204" pitchFamily="34" charset="77"/>
                <a:hlinkClick r:id="rId3"/>
              </a:rPr>
              <a:t>mattarithikreddy@gmail.com</a:t>
            </a:r>
            <a:endParaRPr lang="en-US" dirty="0">
              <a:latin typeface="Avenir Light" panose="020B0402020203020204" pitchFamily="34" charset="77"/>
            </a:endParaRPr>
          </a:p>
        </p:txBody>
      </p:sp>
      <p:sp>
        <p:nvSpPr>
          <p:cNvPr id="7" name="Picture Placeholder 6">
            <a:extLst>
              <a:ext uri="{FF2B5EF4-FFF2-40B4-BE49-F238E27FC236}">
                <a16:creationId xmlns:a16="http://schemas.microsoft.com/office/drawing/2014/main" id="{6261EB4B-D725-E499-556A-39548FE03BE1}"/>
              </a:ext>
            </a:extLst>
          </p:cNvPr>
          <p:cNvSpPr>
            <a:spLocks noGrp="1"/>
          </p:cNvSpPr>
          <p:nvPr>
            <p:ph type="pic" idx="3"/>
          </p:nvPr>
        </p:nvSpPr>
        <p:spPr>
          <a:solidFill>
            <a:schemeClr val="accent4">
              <a:lumMod val="75000"/>
            </a:schemeClr>
          </a:solidFill>
          <a:ln>
            <a:noFill/>
          </a:ln>
        </p:spPr>
        <p:style>
          <a:lnRef idx="2">
            <a:schemeClr val="dk1"/>
          </a:lnRef>
          <a:fillRef idx="1">
            <a:schemeClr val="lt1"/>
          </a:fillRef>
          <a:effectRef idx="0">
            <a:schemeClr val="dk1"/>
          </a:effectRef>
          <a:fontRef idx="minor">
            <a:schemeClr val="dk1"/>
          </a:fontRef>
        </p:style>
      </p:sp>
      <p:pic>
        <p:nvPicPr>
          <p:cNvPr id="1028" name="Picture 4" descr="Mahindra University">
            <a:extLst>
              <a:ext uri="{FF2B5EF4-FFF2-40B4-BE49-F238E27FC236}">
                <a16:creationId xmlns:a16="http://schemas.microsoft.com/office/drawing/2014/main" id="{D9D4D8BE-E36C-CC35-D456-685FA7633FA7}"/>
              </a:ext>
            </a:extLst>
          </p:cNvPr>
          <p:cNvPicPr>
            <a:picLocks noGrp="1" noChangeAspect="1" noChangeArrowheads="1"/>
          </p:cNvPicPr>
          <p:nvPr>
            <p:ph type="pic" idx="2"/>
          </p:nvPr>
        </p:nvPicPr>
        <p:blipFill>
          <a:blip r:embed="rId4">
            <a:extLst>
              <a:ext uri="{28A0092B-C50C-407E-A947-70E740481C1C}">
                <a14:useLocalDpi xmlns:a14="http://schemas.microsoft.com/office/drawing/2010/main" val="0"/>
              </a:ext>
            </a:extLst>
          </a:blip>
          <a:srcRect l="47" r="47"/>
          <a:stretch>
            <a:fillRect/>
          </a:stretch>
        </p:blipFill>
        <p:spPr bwMode="auto">
          <a:xfrm>
            <a:off x="1724203" y="1516781"/>
            <a:ext cx="1691700" cy="1691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8" name="Google Shape;278;p31"/>
          <p:cNvSpPr txBox="1">
            <a:spLocks noGrp="1"/>
          </p:cNvSpPr>
          <p:nvPr>
            <p:ph type="title"/>
          </p:nvPr>
        </p:nvSpPr>
        <p:spPr>
          <a:xfrm>
            <a:off x="711843" y="35994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Different Types of Treasury Bonds</a:t>
            </a:r>
            <a:endParaRPr dirty="0"/>
          </a:p>
        </p:txBody>
      </p:sp>
      <p:sp>
        <p:nvSpPr>
          <p:cNvPr id="279" name="Google Shape;279;p31"/>
          <p:cNvSpPr txBox="1">
            <a:spLocks noGrp="1"/>
          </p:cNvSpPr>
          <p:nvPr>
            <p:ph type="subTitle" idx="1"/>
          </p:nvPr>
        </p:nvSpPr>
        <p:spPr>
          <a:xfrm>
            <a:off x="580950" y="1761750"/>
            <a:ext cx="7621218" cy="810000"/>
          </a:xfrm>
          <a:prstGeom prst="rect">
            <a:avLst/>
          </a:prstGeom>
        </p:spPr>
        <p:txBody>
          <a:bodyPr spcFirstLastPara="1" wrap="square" lIns="91425" tIns="91425" rIns="91425" bIns="91425" anchor="t" anchorCtr="0">
            <a:noAutofit/>
          </a:bodyPr>
          <a:lstStyle/>
          <a:p>
            <a:pPr marL="139700" indent="0" algn="l"/>
            <a:r>
              <a:rPr lang="en-US" dirty="0">
                <a:solidFill>
                  <a:schemeClr val="tx1">
                    <a:lumMod val="50000"/>
                  </a:schemeClr>
                </a:solidFill>
                <a:highlight>
                  <a:srgbClr val="FFFBF3"/>
                </a:highlight>
                <a:latin typeface="Avenir Light" panose="020B0402020203020204" pitchFamily="34" charset="77"/>
              </a:rPr>
              <a:t> (Coupon Bo</a:t>
            </a:r>
            <a:r>
              <a:rPr lang="en-IN" dirty="0" err="1">
                <a:solidFill>
                  <a:schemeClr val="tx1">
                    <a:lumMod val="50000"/>
                  </a:schemeClr>
                </a:solidFill>
                <a:highlight>
                  <a:srgbClr val="FFFBF3"/>
                </a:highlight>
                <a:latin typeface="Avenir Light" panose="020B0402020203020204" pitchFamily="34" charset="77"/>
              </a:rPr>
              <a:t>nds</a:t>
            </a:r>
            <a:r>
              <a:rPr lang="en-IN" dirty="0">
                <a:solidFill>
                  <a:schemeClr val="tx1">
                    <a:lumMod val="50000"/>
                  </a:schemeClr>
                </a:solidFill>
                <a:highlight>
                  <a:srgbClr val="FFFBF3"/>
                </a:highlight>
                <a:latin typeface="Avenir Light" panose="020B0402020203020204" pitchFamily="34" charset="77"/>
              </a:rPr>
              <a:t>)</a:t>
            </a:r>
            <a:endParaRPr lang="en-IN" dirty="0">
              <a:solidFill>
                <a:schemeClr val="tx1">
                  <a:lumMod val="50000"/>
                </a:schemeClr>
              </a:solidFill>
              <a:effectLst/>
              <a:highlight>
                <a:srgbClr val="FFFBF3"/>
              </a:highlight>
              <a:latin typeface="Avenir Light" panose="020B0402020203020204" pitchFamily="34" charset="77"/>
            </a:endParaRPr>
          </a:p>
          <a:p>
            <a:pPr algn="l">
              <a:buFont typeface="Arial" panose="020B0604020202020204" pitchFamily="34" charset="0"/>
              <a:buChar char="•"/>
            </a:pPr>
            <a:r>
              <a:rPr lang="en-IN" dirty="0">
                <a:solidFill>
                  <a:schemeClr val="tx1">
                    <a:lumMod val="50000"/>
                  </a:schemeClr>
                </a:solidFill>
                <a:effectLst/>
                <a:highlight>
                  <a:srgbClr val="FFFBF3"/>
                </a:highlight>
                <a:latin typeface="Avenir Light" panose="020B0402020203020204" pitchFamily="34" charset="77"/>
              </a:rPr>
              <a:t>Nominal bonds, also known as coupon bonds, are issued with a specified face value (the amount repaid at maturity) and pay periodic interest payments (coupons) to bondholders. These interest payments are typically made semi-annually.</a:t>
            </a:r>
          </a:p>
          <a:p>
            <a:pPr algn="l">
              <a:buFont typeface="Arial" panose="020B0604020202020204" pitchFamily="34" charset="0"/>
              <a:buChar char="•"/>
            </a:pPr>
            <a:r>
              <a:rPr lang="en-IN" dirty="0">
                <a:solidFill>
                  <a:schemeClr val="tx1">
                    <a:lumMod val="50000"/>
                  </a:schemeClr>
                </a:solidFill>
                <a:effectLst/>
                <a:highlight>
                  <a:srgbClr val="FFFBF3"/>
                </a:highlight>
                <a:latin typeface="Avenir Light" panose="020B0402020203020204" pitchFamily="34" charset="77"/>
              </a:rPr>
              <a:t>The interest rate paid on nominal bonds is called the coupon rate, and it's determined at the time of issuance. The coupon rate is applied to the face value to determine the amount of each interest payment.</a:t>
            </a:r>
          </a:p>
          <a:p>
            <a:pPr algn="l">
              <a:buFont typeface="Arial" panose="020B0604020202020204" pitchFamily="34" charset="0"/>
              <a:buChar char="•"/>
            </a:pPr>
            <a:r>
              <a:rPr lang="en-IN" dirty="0">
                <a:solidFill>
                  <a:schemeClr val="tx1">
                    <a:lumMod val="50000"/>
                  </a:schemeClr>
                </a:solidFill>
                <a:effectLst/>
                <a:highlight>
                  <a:srgbClr val="FFFBF3"/>
                </a:highlight>
                <a:latin typeface="Avenir Light" panose="020B0402020203020204" pitchFamily="34" charset="77"/>
              </a:rPr>
              <a:t>Investors who hold nominal bonds receive regular interest payments until the bond matures, at which point they receive the face value of the bond.</a:t>
            </a:r>
          </a:p>
        </p:txBody>
      </p:sp>
      <p:sp>
        <p:nvSpPr>
          <p:cNvPr id="283" name="Google Shape;283;p31"/>
          <p:cNvSpPr txBox="1">
            <a:spLocks noGrp="1"/>
          </p:cNvSpPr>
          <p:nvPr>
            <p:ph type="subTitle" idx="7"/>
          </p:nvPr>
        </p:nvSpPr>
        <p:spPr>
          <a:xfrm>
            <a:off x="711843" y="1414526"/>
            <a:ext cx="3833124" cy="48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1800" b="1" i="0" dirty="0">
                <a:solidFill>
                  <a:schemeClr val="tx1">
                    <a:lumMod val="50000"/>
                  </a:schemeClr>
                </a:solidFill>
                <a:effectLst/>
                <a:latin typeface="Söhne"/>
              </a:rPr>
              <a:t>Nominal Treasury Bonds</a:t>
            </a:r>
            <a:r>
              <a:rPr lang="en-IN" sz="1800" b="0" i="0" dirty="0">
                <a:solidFill>
                  <a:schemeClr val="tx1">
                    <a:lumMod val="50000"/>
                  </a:schemeClr>
                </a:solidFill>
                <a:effectLst/>
                <a:latin typeface="Söhne"/>
              </a:rPr>
              <a:t>:</a:t>
            </a:r>
            <a:endParaRPr sz="1800" dirty="0">
              <a:solidFill>
                <a:schemeClr val="tx1">
                  <a:lumMod val="50000"/>
                </a:schemeClr>
              </a:solidFill>
            </a:endParaRPr>
          </a:p>
        </p:txBody>
      </p:sp>
      <p:grpSp>
        <p:nvGrpSpPr>
          <p:cNvPr id="289" name="Google Shape;289;p31"/>
          <p:cNvGrpSpPr/>
          <p:nvPr/>
        </p:nvGrpSpPr>
        <p:grpSpPr>
          <a:xfrm>
            <a:off x="780849" y="1157847"/>
            <a:ext cx="534075" cy="101100"/>
            <a:chOff x="832225" y="661450"/>
            <a:chExt cx="534075" cy="101100"/>
          </a:xfrm>
        </p:grpSpPr>
        <p:sp>
          <p:nvSpPr>
            <p:cNvPr id="290" name="Google Shape;290;p31"/>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1" name="Google Shape;291;p31"/>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2" name="Google Shape;292;p31"/>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3" name="Google Shape;293;p31"/>
            <p:cNvSpPr/>
            <p:nvPr/>
          </p:nvSpPr>
          <p:spPr>
            <a:xfrm>
              <a:off x="1265200"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extLst>
      <p:ext uri="{BB962C8B-B14F-4D97-AF65-F5344CB8AC3E}">
        <p14:creationId xmlns:p14="http://schemas.microsoft.com/office/powerpoint/2010/main" val="1375127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8" name="Google Shape;278;p31"/>
          <p:cNvSpPr txBox="1">
            <a:spLocks noGrp="1"/>
          </p:cNvSpPr>
          <p:nvPr>
            <p:ph type="title"/>
          </p:nvPr>
        </p:nvSpPr>
        <p:spPr>
          <a:xfrm>
            <a:off x="711843" y="35994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Different Types of Treasury Bonds</a:t>
            </a:r>
            <a:endParaRPr dirty="0"/>
          </a:p>
        </p:txBody>
      </p:sp>
      <p:sp>
        <p:nvSpPr>
          <p:cNvPr id="7" name="Google Shape;284;p31">
            <a:extLst>
              <a:ext uri="{FF2B5EF4-FFF2-40B4-BE49-F238E27FC236}">
                <a16:creationId xmlns:a16="http://schemas.microsoft.com/office/drawing/2014/main" id="{94555F6A-13E5-F0F7-2C98-41B01060782A}"/>
              </a:ext>
            </a:extLst>
          </p:cNvPr>
          <p:cNvSpPr txBox="1">
            <a:spLocks/>
          </p:cNvSpPr>
          <p:nvPr/>
        </p:nvSpPr>
        <p:spPr>
          <a:xfrm>
            <a:off x="711843" y="1741478"/>
            <a:ext cx="3024603" cy="48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600" b="0" i="0" u="none" strike="noStrike" cap="none">
                <a:solidFill>
                  <a:schemeClr val="dk1"/>
                </a:solidFill>
                <a:latin typeface="Epilogue"/>
                <a:ea typeface="Epilogue"/>
                <a:cs typeface="Epilogue"/>
                <a:sym typeface="Epilogue"/>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IN" sz="1800" b="1" dirty="0">
                <a:solidFill>
                  <a:schemeClr val="tx1">
                    <a:lumMod val="50000"/>
                  </a:schemeClr>
                </a:solidFill>
                <a:latin typeface="Söhne"/>
              </a:rPr>
              <a:t>Zero-Coupon Treasury Bonds</a:t>
            </a:r>
            <a:r>
              <a:rPr lang="en-IN" sz="1800" dirty="0">
                <a:solidFill>
                  <a:schemeClr val="tx1">
                    <a:lumMod val="50000"/>
                  </a:schemeClr>
                </a:solidFill>
                <a:latin typeface="Söhne"/>
              </a:rPr>
              <a:t>:</a:t>
            </a:r>
          </a:p>
          <a:p>
            <a:pPr marL="0" indent="0"/>
            <a:endParaRPr lang="en-IN" sz="1800" dirty="0">
              <a:solidFill>
                <a:schemeClr val="tx1">
                  <a:lumMod val="50000"/>
                </a:schemeClr>
              </a:solidFill>
            </a:endParaRPr>
          </a:p>
        </p:txBody>
      </p:sp>
      <p:sp>
        <p:nvSpPr>
          <p:cNvPr id="13" name="TextBox 12">
            <a:extLst>
              <a:ext uri="{FF2B5EF4-FFF2-40B4-BE49-F238E27FC236}">
                <a16:creationId xmlns:a16="http://schemas.microsoft.com/office/drawing/2014/main" id="{3A09C912-D4F1-52E1-30DB-147261D08B69}"/>
              </a:ext>
            </a:extLst>
          </p:cNvPr>
          <p:cNvSpPr txBox="1"/>
          <p:nvPr/>
        </p:nvSpPr>
        <p:spPr>
          <a:xfrm>
            <a:off x="711843" y="1887782"/>
            <a:ext cx="7704000" cy="2677656"/>
          </a:xfrm>
          <a:prstGeom prst="rect">
            <a:avLst/>
          </a:prstGeom>
          <a:noFill/>
        </p:spPr>
        <p:txBody>
          <a:bodyPr wrap="square" rtlCol="0">
            <a:spAutoFit/>
          </a:bodyPr>
          <a:lstStyle/>
          <a:p>
            <a:pPr marL="285750" indent="-285750" algn="l">
              <a:buFont typeface="Arial" panose="020B0604020202020204" pitchFamily="34" charset="0"/>
              <a:buChar char="•"/>
            </a:pPr>
            <a:r>
              <a:rPr lang="en-IN" dirty="0">
                <a:solidFill>
                  <a:schemeClr val="tx1">
                    <a:lumMod val="50000"/>
                  </a:schemeClr>
                </a:solidFill>
                <a:effectLst/>
                <a:highlight>
                  <a:srgbClr val="FFFBF3"/>
                </a:highlight>
                <a:latin typeface="Avenir Light" panose="020B0402020203020204" pitchFamily="34" charset="77"/>
              </a:rPr>
              <a:t>Zero-coupon bonds are issued at a discount to their face value. Unlike nominal bonds, they do not make periodic interest payments (hence the term "zero-coupon"). Instead, investors purchase these bonds at a discounted price and receive the full face value at maturity.</a:t>
            </a:r>
          </a:p>
          <a:p>
            <a:pPr marL="285750" indent="-285750" algn="l">
              <a:buFont typeface="Arial" panose="020B0604020202020204" pitchFamily="34" charset="0"/>
              <a:buChar char="•"/>
            </a:pPr>
            <a:endParaRPr lang="en-IN" dirty="0">
              <a:solidFill>
                <a:schemeClr val="tx1">
                  <a:lumMod val="50000"/>
                </a:schemeClr>
              </a:solidFill>
              <a:effectLst/>
              <a:highlight>
                <a:srgbClr val="FFFBF3"/>
              </a:highlight>
              <a:latin typeface="Avenir Light" panose="020B0402020203020204" pitchFamily="34" charset="77"/>
            </a:endParaRPr>
          </a:p>
          <a:p>
            <a:pPr marL="285750" indent="-285750" algn="l">
              <a:buFont typeface="Arial" panose="020B0604020202020204" pitchFamily="34" charset="0"/>
              <a:buChar char="•"/>
            </a:pPr>
            <a:r>
              <a:rPr lang="en-IN" dirty="0">
                <a:solidFill>
                  <a:schemeClr val="tx1">
                    <a:lumMod val="50000"/>
                  </a:schemeClr>
                </a:solidFill>
                <a:effectLst/>
                <a:highlight>
                  <a:srgbClr val="FFFBF3"/>
                </a:highlight>
                <a:latin typeface="Avenir Light" panose="020B0402020203020204" pitchFamily="34" charset="77"/>
              </a:rPr>
              <a:t>Because zero-coupon bonds do not make regular interest payments, they tend to be more sensitive to changes in interest rates. Their prices fluctuate more dramatically in response to changes in the market interest rate.</a:t>
            </a:r>
          </a:p>
          <a:p>
            <a:pPr marL="285750" indent="-285750" algn="l">
              <a:buFont typeface="Arial" panose="020B0604020202020204" pitchFamily="34" charset="0"/>
              <a:buChar char="•"/>
            </a:pPr>
            <a:endParaRPr lang="en-IN" dirty="0">
              <a:solidFill>
                <a:schemeClr val="tx1">
                  <a:lumMod val="50000"/>
                </a:schemeClr>
              </a:solidFill>
              <a:effectLst/>
              <a:highlight>
                <a:srgbClr val="FFFBF3"/>
              </a:highlight>
              <a:latin typeface="Avenir Light" panose="020B0402020203020204" pitchFamily="34" charset="77"/>
            </a:endParaRPr>
          </a:p>
          <a:p>
            <a:pPr marL="285750" indent="-285750" algn="l">
              <a:buFont typeface="Arial" panose="020B0604020202020204" pitchFamily="34" charset="0"/>
              <a:buChar char="•"/>
            </a:pPr>
            <a:r>
              <a:rPr lang="en-IN" dirty="0">
                <a:solidFill>
                  <a:schemeClr val="tx1">
                    <a:lumMod val="50000"/>
                  </a:schemeClr>
                </a:solidFill>
                <a:effectLst/>
                <a:highlight>
                  <a:srgbClr val="FFFBF3"/>
                </a:highlight>
                <a:latin typeface="Avenir Light" panose="020B0402020203020204" pitchFamily="34" charset="77"/>
              </a:rPr>
              <a:t>The return on investment for zero-coupon bonds comes from the difference between the purchase price and the face value when the bond matures. This return is effectively the interest earned on the investment over the bond's term.</a:t>
            </a:r>
          </a:p>
          <a:p>
            <a:pPr marL="285750" indent="-285750">
              <a:buFont typeface="Arial" panose="020B0604020202020204" pitchFamily="34" charset="0"/>
              <a:buChar char="•"/>
            </a:pPr>
            <a:endParaRPr lang="en-US" dirty="0">
              <a:solidFill>
                <a:schemeClr val="tx1">
                  <a:lumMod val="50000"/>
                </a:schemeClr>
              </a:solidFill>
              <a:highlight>
                <a:srgbClr val="FFFBF3"/>
              </a:highlight>
              <a:latin typeface="Avenir Light" panose="020B0402020203020204" pitchFamily="34" charset="77"/>
            </a:endParaRPr>
          </a:p>
        </p:txBody>
      </p:sp>
      <p:grpSp>
        <p:nvGrpSpPr>
          <p:cNvPr id="14" name="Google Shape;289;p31">
            <a:extLst>
              <a:ext uri="{FF2B5EF4-FFF2-40B4-BE49-F238E27FC236}">
                <a16:creationId xmlns:a16="http://schemas.microsoft.com/office/drawing/2014/main" id="{94B9A738-C5EF-7075-76C2-0E611E5238F0}"/>
              </a:ext>
            </a:extLst>
          </p:cNvPr>
          <p:cNvGrpSpPr/>
          <p:nvPr/>
        </p:nvGrpSpPr>
        <p:grpSpPr>
          <a:xfrm>
            <a:off x="780849" y="1157847"/>
            <a:ext cx="534075" cy="101100"/>
            <a:chOff x="832225" y="661450"/>
            <a:chExt cx="534075" cy="101100"/>
          </a:xfrm>
        </p:grpSpPr>
        <p:sp>
          <p:nvSpPr>
            <p:cNvPr id="15" name="Google Shape;290;p31">
              <a:extLst>
                <a:ext uri="{FF2B5EF4-FFF2-40B4-BE49-F238E27FC236}">
                  <a16:creationId xmlns:a16="http://schemas.microsoft.com/office/drawing/2014/main" id="{3F646ECB-4CC0-2F93-C039-D56CDA37935C}"/>
                </a:ext>
              </a:extLst>
            </p:cNvPr>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 name="Google Shape;291;p31">
              <a:extLst>
                <a:ext uri="{FF2B5EF4-FFF2-40B4-BE49-F238E27FC236}">
                  <a16:creationId xmlns:a16="http://schemas.microsoft.com/office/drawing/2014/main" id="{5B8A1069-9229-4CC8-4301-878D0A5DCB07}"/>
                </a:ext>
              </a:extLst>
            </p:cNvPr>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 name="Google Shape;292;p31">
              <a:extLst>
                <a:ext uri="{FF2B5EF4-FFF2-40B4-BE49-F238E27FC236}">
                  <a16:creationId xmlns:a16="http://schemas.microsoft.com/office/drawing/2014/main" id="{289F5869-22A3-1A96-2609-F3BD51F64F21}"/>
                </a:ext>
              </a:extLst>
            </p:cNvPr>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 name="Google Shape;293;p31">
              <a:extLst>
                <a:ext uri="{FF2B5EF4-FFF2-40B4-BE49-F238E27FC236}">
                  <a16:creationId xmlns:a16="http://schemas.microsoft.com/office/drawing/2014/main" id="{7367C800-D425-CAB3-74A1-8D7C37F26937}"/>
                </a:ext>
              </a:extLst>
            </p:cNvPr>
            <p:cNvSpPr/>
            <p:nvPr/>
          </p:nvSpPr>
          <p:spPr>
            <a:xfrm>
              <a:off x="1265200"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extLst>
      <p:ext uri="{BB962C8B-B14F-4D97-AF65-F5344CB8AC3E}">
        <p14:creationId xmlns:p14="http://schemas.microsoft.com/office/powerpoint/2010/main" val="2699330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074" name="Picture 2" descr="How To Buy Treasury Bonds – Forbes Advisor">
            <a:extLst>
              <a:ext uri="{FF2B5EF4-FFF2-40B4-BE49-F238E27FC236}">
                <a16:creationId xmlns:a16="http://schemas.microsoft.com/office/drawing/2014/main" id="{C0671826-0FA8-E271-F23F-D8F0E3689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3" y="-63706"/>
            <a:ext cx="9216483" cy="527091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7CDB814-79E7-C821-BD29-0A761438F4CD}"/>
              </a:ext>
            </a:extLst>
          </p:cNvPr>
          <p:cNvSpPr/>
          <p:nvPr/>
        </p:nvSpPr>
        <p:spPr>
          <a:xfrm>
            <a:off x="252682" y="336955"/>
            <a:ext cx="3194606" cy="1578745"/>
          </a:xfrm>
          <a:prstGeom prst="rect">
            <a:avLst/>
          </a:prstGeom>
          <a:solidFill>
            <a:srgbClr val="FFFBF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5" name="Google Shape;345;p34"/>
          <p:cNvSpPr txBox="1">
            <a:spLocks noGrp="1"/>
          </p:cNvSpPr>
          <p:nvPr>
            <p:ph type="title"/>
          </p:nvPr>
        </p:nvSpPr>
        <p:spPr>
          <a:xfrm>
            <a:off x="594427" y="580119"/>
            <a:ext cx="2361420" cy="68595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~$26.9T</a:t>
            </a:r>
            <a:endParaRPr sz="3600" dirty="0"/>
          </a:p>
        </p:txBody>
      </p:sp>
      <p:sp>
        <p:nvSpPr>
          <p:cNvPr id="346" name="Google Shape;346;p34"/>
          <p:cNvSpPr txBox="1">
            <a:spLocks noGrp="1"/>
          </p:cNvSpPr>
          <p:nvPr>
            <p:ph type="subTitle" idx="1"/>
          </p:nvPr>
        </p:nvSpPr>
        <p:spPr>
          <a:xfrm>
            <a:off x="356609" y="1116864"/>
            <a:ext cx="3609300" cy="74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Total Outstanding Amount</a:t>
            </a:r>
          </a:p>
          <a:p>
            <a:pPr marL="0" lvl="0" indent="0" algn="l" rtl="0">
              <a:spcBef>
                <a:spcPts val="0"/>
              </a:spcBef>
              <a:spcAft>
                <a:spcPts val="0"/>
              </a:spcAft>
              <a:buNone/>
            </a:pPr>
            <a:r>
              <a:rPr lang="en-US" dirty="0"/>
              <a:t> (April 2024)</a:t>
            </a:r>
            <a:endParaRPr dirty="0"/>
          </a:p>
        </p:txBody>
      </p:sp>
      <p:grpSp>
        <p:nvGrpSpPr>
          <p:cNvPr id="352" name="Google Shape;352;p34"/>
          <p:cNvGrpSpPr/>
          <p:nvPr/>
        </p:nvGrpSpPr>
        <p:grpSpPr>
          <a:xfrm>
            <a:off x="450102" y="479019"/>
            <a:ext cx="526246" cy="101100"/>
            <a:chOff x="832225" y="661450"/>
            <a:chExt cx="526246" cy="101100"/>
          </a:xfrm>
        </p:grpSpPr>
        <p:sp>
          <p:nvSpPr>
            <p:cNvPr id="353" name="Google Shape;353;p34"/>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4" name="Google Shape;354;p34"/>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5" name="Google Shape;355;p34"/>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356" name="Google Shape;356;p34"/>
            <p:cNvSpPr/>
            <p:nvPr/>
          </p:nvSpPr>
          <p:spPr>
            <a:xfrm>
              <a:off x="1257371"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3" name="Rectangle 2">
            <a:extLst>
              <a:ext uri="{FF2B5EF4-FFF2-40B4-BE49-F238E27FC236}">
                <a16:creationId xmlns:a16="http://schemas.microsoft.com/office/drawing/2014/main" id="{6E0836B4-90DF-E9EC-5515-C7C55D3C6776}"/>
              </a:ext>
            </a:extLst>
          </p:cNvPr>
          <p:cNvSpPr/>
          <p:nvPr/>
        </p:nvSpPr>
        <p:spPr>
          <a:xfrm>
            <a:off x="5430773" y="3015827"/>
            <a:ext cx="3194606" cy="1578745"/>
          </a:xfrm>
          <a:prstGeom prst="rect">
            <a:avLst/>
          </a:prstGeom>
          <a:solidFill>
            <a:srgbClr val="FFFBF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Google Shape;345;p34">
            <a:extLst>
              <a:ext uri="{FF2B5EF4-FFF2-40B4-BE49-F238E27FC236}">
                <a16:creationId xmlns:a16="http://schemas.microsoft.com/office/drawing/2014/main" id="{61499298-8CA0-F0FC-1B25-8A6DEFA62113}"/>
              </a:ext>
            </a:extLst>
          </p:cNvPr>
          <p:cNvSpPr txBox="1">
            <a:spLocks/>
          </p:cNvSpPr>
          <p:nvPr/>
        </p:nvSpPr>
        <p:spPr>
          <a:xfrm>
            <a:off x="5772518" y="3258991"/>
            <a:ext cx="2361420" cy="6859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9600"/>
              <a:buFont typeface="Epilogue"/>
              <a:buNone/>
              <a:defRPr sz="6000" b="0" i="0" u="none" strike="noStrike" cap="none">
                <a:solidFill>
                  <a:schemeClr val="accent1"/>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9600"/>
              <a:buFont typeface="Epilogue"/>
              <a:buNone/>
              <a:defRPr sz="9600" b="0"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9600"/>
              <a:buFont typeface="Epilogue"/>
              <a:buNone/>
              <a:defRPr sz="9600" b="0"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9600"/>
              <a:buFont typeface="Epilogue"/>
              <a:buNone/>
              <a:defRPr sz="9600" b="0"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9600"/>
              <a:buFont typeface="Epilogue"/>
              <a:buNone/>
              <a:defRPr sz="9600" b="0"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9600"/>
              <a:buFont typeface="Epilogue"/>
              <a:buNone/>
              <a:defRPr sz="9600" b="0"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9600"/>
              <a:buFont typeface="Epilogue"/>
              <a:buNone/>
              <a:defRPr sz="9600" b="0"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9600"/>
              <a:buFont typeface="Epilogue"/>
              <a:buNone/>
              <a:defRPr sz="9600" b="0"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9600"/>
              <a:buFont typeface="Epilogue"/>
              <a:buNone/>
              <a:defRPr sz="9600" b="0" i="0" u="none" strike="noStrike" cap="none">
                <a:solidFill>
                  <a:schemeClr val="dk1"/>
                </a:solidFill>
                <a:latin typeface="Epilogue"/>
                <a:ea typeface="Epilogue"/>
                <a:cs typeface="Epilogue"/>
                <a:sym typeface="Epilogue"/>
              </a:defRPr>
            </a:lvl9pPr>
          </a:lstStyle>
          <a:p>
            <a:r>
              <a:rPr lang="en-IN" sz="3600" dirty="0"/>
              <a:t>~$892.8B</a:t>
            </a:r>
          </a:p>
        </p:txBody>
      </p:sp>
      <p:sp>
        <p:nvSpPr>
          <p:cNvPr id="5" name="Google Shape;346;p34">
            <a:extLst>
              <a:ext uri="{FF2B5EF4-FFF2-40B4-BE49-F238E27FC236}">
                <a16:creationId xmlns:a16="http://schemas.microsoft.com/office/drawing/2014/main" id="{C115D9AF-9D8A-798E-88A5-15B47935BDE4}"/>
              </a:ext>
            </a:extLst>
          </p:cNvPr>
          <p:cNvSpPr txBox="1">
            <a:spLocks/>
          </p:cNvSpPr>
          <p:nvPr/>
        </p:nvSpPr>
        <p:spPr>
          <a:xfrm>
            <a:off x="5525647" y="3944944"/>
            <a:ext cx="3194606" cy="74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9pPr>
          </a:lstStyle>
          <a:p>
            <a:pPr marL="0" indent="0"/>
            <a:r>
              <a:rPr lang="en-US" dirty="0"/>
              <a:t>Monthly Trading  in (April 2024)</a:t>
            </a:r>
          </a:p>
        </p:txBody>
      </p:sp>
      <p:grpSp>
        <p:nvGrpSpPr>
          <p:cNvPr id="6" name="Google Shape;352;p34">
            <a:extLst>
              <a:ext uri="{FF2B5EF4-FFF2-40B4-BE49-F238E27FC236}">
                <a16:creationId xmlns:a16="http://schemas.microsoft.com/office/drawing/2014/main" id="{D842B6A5-DF0B-4C34-C6BB-DBE081F9142B}"/>
              </a:ext>
            </a:extLst>
          </p:cNvPr>
          <p:cNvGrpSpPr/>
          <p:nvPr/>
        </p:nvGrpSpPr>
        <p:grpSpPr>
          <a:xfrm>
            <a:off x="5628193" y="3157891"/>
            <a:ext cx="526246" cy="101100"/>
            <a:chOff x="832225" y="661450"/>
            <a:chExt cx="526246" cy="101100"/>
          </a:xfrm>
        </p:grpSpPr>
        <p:sp>
          <p:nvSpPr>
            <p:cNvPr id="7" name="Google Shape;353;p34">
              <a:extLst>
                <a:ext uri="{FF2B5EF4-FFF2-40B4-BE49-F238E27FC236}">
                  <a16:creationId xmlns:a16="http://schemas.microsoft.com/office/drawing/2014/main" id="{FC2BD34C-24D6-67C7-1AEE-7941B3DF7950}"/>
                </a:ext>
              </a:extLst>
            </p:cNvPr>
            <p:cNvSpPr/>
            <p:nvPr/>
          </p:nvSpPr>
          <p:spPr>
            <a:xfrm>
              <a:off x="832225" y="661450"/>
              <a:ext cx="101100" cy="101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 name="Google Shape;354;p34">
              <a:extLst>
                <a:ext uri="{FF2B5EF4-FFF2-40B4-BE49-F238E27FC236}">
                  <a16:creationId xmlns:a16="http://schemas.microsoft.com/office/drawing/2014/main" id="{1832C39D-ED57-6789-2BC7-F354EA55BEAF}"/>
                </a:ext>
              </a:extLst>
            </p:cNvPr>
            <p:cNvSpPr/>
            <p:nvPr/>
          </p:nvSpPr>
          <p:spPr>
            <a:xfrm>
              <a:off x="976550" y="661450"/>
              <a:ext cx="101100" cy="101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 name="Google Shape;355;p34">
              <a:extLst>
                <a:ext uri="{FF2B5EF4-FFF2-40B4-BE49-F238E27FC236}">
                  <a16:creationId xmlns:a16="http://schemas.microsoft.com/office/drawing/2014/main" id="{1C0426B7-DEAC-527C-0F6D-FFC5CB4FEA57}"/>
                </a:ext>
              </a:extLst>
            </p:cNvPr>
            <p:cNvSpPr/>
            <p:nvPr/>
          </p:nvSpPr>
          <p:spPr>
            <a:xfrm>
              <a:off x="1120875" y="661450"/>
              <a:ext cx="101100" cy="101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0" name="Google Shape;356;p34">
              <a:extLst>
                <a:ext uri="{FF2B5EF4-FFF2-40B4-BE49-F238E27FC236}">
                  <a16:creationId xmlns:a16="http://schemas.microsoft.com/office/drawing/2014/main" id="{7F4FCC0A-A3B2-2290-481E-D4B75A4E59D1}"/>
                </a:ext>
              </a:extLst>
            </p:cNvPr>
            <p:cNvSpPr/>
            <p:nvPr/>
          </p:nvSpPr>
          <p:spPr>
            <a:xfrm>
              <a:off x="1257371" y="661450"/>
              <a:ext cx="101100" cy="101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5321 0.24815" pathEditMode="relative" ptsTypes="AA">
                                      <p:cBhvr>
                                        <p:cTn id="6" dur="30000" fill="hold"/>
                                        <p:tgtEl>
                                          <p:spTgt spid="3074"/>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3074"/>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5321 0.24815 L -0.17069 0.01735" pathEditMode="relative" ptsTypes="AA">
                                      <p:cBhvr>
                                        <p:cTn id="11" dur="30000" fill="hold"/>
                                        <p:tgtEl>
                                          <p:spTgt spid="3074"/>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17069 0.01735 L 0.24965 -0.24815" pathEditMode="relative" ptsTypes="AA">
                                      <p:cBhvr>
                                        <p:cTn id="14" dur="30000" fill="hold"/>
                                        <p:tgtEl>
                                          <p:spTgt spid="3074"/>
                                        </p:tgtEl>
                                        <p:attrNameLst>
                                          <p:attrName>ppt_x</p:attrName>
                                          <p:attrName>ppt_y</p:attrName>
                                        </p:attrNameLst>
                                      </p:cBhvr>
                                    </p:animMotion>
                                  </p:childTnLst>
                                </p:cTn>
                              </p:par>
                            </p:childTnLst>
                          </p:cTn>
                        </p:par>
                        <p:par>
                          <p:cTn id="15" fill="hold">
                            <p:stCondLst>
                              <p:cond delay="100000"/>
                            </p:stCondLst>
                            <p:childTnLst>
                              <p:par>
                                <p:cTn id="16" presetID="0" presetClass="path" presetSubtype="0" accel="50000" decel="50000" fill="hold" nodeType="afterEffect">
                                  <p:stCondLst>
                                    <p:cond delay="5000"/>
                                  </p:stCondLst>
                                  <p:childTnLst>
                                    <p:animMotion origin="layout" path="M 0.24965 -0.24815 L 0 0" pathEditMode="relative" ptsTypes="AA">
                                      <p:cBhvr>
                                        <p:cTn id="17" dur="30000" fill="hold"/>
                                        <p:tgtEl>
                                          <p:spTgt spid="3074"/>
                                        </p:tgtEl>
                                        <p:attrNameLst>
                                          <p:attrName>ppt_x</p:attrName>
                                          <p:attrName>ppt_y</p:attrName>
                                        </p:attrNameLst>
                                      </p:cBhvr>
                                    </p:animMotion>
                                  </p:childTnLst>
                                </p:cTn>
                              </p:par>
                              <p:par>
                                <p:cTn id="18" presetID="6" presetClass="emph" presetSubtype="0" accel="50000" decel="50000" fill="hold" nodeType="withEffect">
                                  <p:stCondLst>
                                    <p:cond delay="5000"/>
                                  </p:stCondLst>
                                  <p:childTnLst>
                                    <p:animScale>
                                      <p:cBhvr>
                                        <p:cTn id="19" dur="30000" fill="hold"/>
                                        <p:tgtEl>
                                          <p:spTgt spid="3074"/>
                                        </p:tgtEl>
                                      </p:cBhvr>
                                      <p:by x="150000" y="150000"/>
                                      <p:to x="100000" y="100000"/>
                                    </p:animScale>
                                  </p:childTnLst>
                                </p:cTn>
                              </p:par>
                            </p:childTnLst>
                          </p:cTn>
                        </p:par>
                        <p:par>
                          <p:cTn id="20" fill="hold">
                            <p:stCondLst>
                              <p:cond delay="135000"/>
                            </p:stCondLst>
                            <p:childTnLst>
                              <p:par>
                                <p:cTn id="21" presetID="0" presetClass="path" presetSubtype="0" accel="50000" decel="50000" fill="hold" nodeType="afterEffect">
                                  <p:stCondLst>
                                    <p:cond delay="0"/>
                                  </p:stCondLst>
                                  <p:childTnLst>
                                    <p:animMotion origin="layout" path="M 0 0 L 0 0" pathEditMode="relative" ptsTypes="AA">
                                      <p:cBhvr>
                                        <p:cTn id="22" dur="5000" fill="hold"/>
                                        <p:tgtEl>
                                          <p:spTgt spid="3074"/>
                                        </p:tgtEl>
                                        <p:attrNameLst>
                                          <p:attrName>ppt_x</p:attrName>
                                          <p:attrName>ppt_y</p:attrName>
                                        </p:attrNameLst>
                                      </p:cBhvr>
                                    </p:animMotion>
                                  </p:childTnLst>
                                </p:cTn>
                              </p:par>
                            </p:childTnLst>
                          </p:cTn>
                        </p:par>
                      </p:childTnLst>
                    </p:cTn>
                  </p:par>
                </p:childTnLst>
              </p:cTn>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p:nvPr/>
        </p:nvSpPr>
        <p:spPr>
          <a:xfrm flipH="1">
            <a:off x="6793109" y="857421"/>
            <a:ext cx="1197300" cy="1197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9" name="Google Shape;249;p29"/>
          <p:cNvSpPr txBox="1">
            <a:spLocks noGrp="1"/>
          </p:cNvSpPr>
          <p:nvPr>
            <p:ph type="title"/>
          </p:nvPr>
        </p:nvSpPr>
        <p:spPr>
          <a:xfrm>
            <a:off x="4688025" y="2133200"/>
            <a:ext cx="3280800" cy="151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Risk Analysis</a:t>
            </a:r>
            <a:endParaRPr dirty="0"/>
          </a:p>
        </p:txBody>
      </p:sp>
      <p:sp>
        <p:nvSpPr>
          <p:cNvPr id="250" name="Google Shape;250;p29"/>
          <p:cNvSpPr txBox="1">
            <a:spLocks noGrp="1"/>
          </p:cNvSpPr>
          <p:nvPr>
            <p:ph type="title" idx="2"/>
          </p:nvPr>
        </p:nvSpPr>
        <p:spPr>
          <a:xfrm>
            <a:off x="6826250" y="998125"/>
            <a:ext cx="11310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51" name="Google Shape;251;p29"/>
          <p:cNvSpPr txBox="1">
            <a:spLocks noGrp="1"/>
          </p:cNvSpPr>
          <p:nvPr>
            <p:ph type="subTitle" idx="1"/>
          </p:nvPr>
        </p:nvSpPr>
        <p:spPr>
          <a:xfrm>
            <a:off x="4688025" y="3633025"/>
            <a:ext cx="3280800" cy="653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Checking all the possibilities of Disaster</a:t>
            </a:r>
            <a:endParaRPr dirty="0"/>
          </a:p>
        </p:txBody>
      </p:sp>
      <p:sp>
        <p:nvSpPr>
          <p:cNvPr id="256" name="Google Shape;256;p29"/>
          <p:cNvSpPr/>
          <p:nvPr/>
        </p:nvSpPr>
        <p:spPr>
          <a:xfrm>
            <a:off x="3169660" y="1520027"/>
            <a:ext cx="474120" cy="366480"/>
          </a:xfrm>
          <a:custGeom>
            <a:avLst/>
            <a:gdLst/>
            <a:ahLst/>
            <a:cxnLst/>
            <a:rect l="l" t="t" r="r" b="b"/>
            <a:pathLst>
              <a:path w="1317" h="1018" extrusionOk="0">
                <a:moveTo>
                  <a:pt x="1260" y="481"/>
                </a:moveTo>
                <a:cubicBezTo>
                  <a:pt x="1214" y="510"/>
                  <a:pt x="1146" y="552"/>
                  <a:pt x="1070" y="600"/>
                </a:cubicBezTo>
                <a:cubicBezTo>
                  <a:pt x="1062" y="582"/>
                  <a:pt x="1052" y="566"/>
                  <a:pt x="1042" y="549"/>
                </a:cubicBezTo>
                <a:lnTo>
                  <a:pt x="1210" y="397"/>
                </a:lnTo>
                <a:lnTo>
                  <a:pt x="1260" y="429"/>
                </a:lnTo>
                <a:cubicBezTo>
                  <a:pt x="1270" y="435"/>
                  <a:pt x="1275" y="444"/>
                  <a:pt x="1275" y="455"/>
                </a:cubicBezTo>
                <a:cubicBezTo>
                  <a:pt x="1275" y="466"/>
                  <a:pt x="1269" y="475"/>
                  <a:pt x="1260" y="481"/>
                </a:cubicBezTo>
                <a:moveTo>
                  <a:pt x="797" y="771"/>
                </a:moveTo>
                <a:lnTo>
                  <a:pt x="941" y="641"/>
                </a:lnTo>
                <a:cubicBezTo>
                  <a:pt x="946" y="651"/>
                  <a:pt x="951" y="661"/>
                  <a:pt x="955" y="672"/>
                </a:cubicBezTo>
                <a:cubicBezTo>
                  <a:pt x="952" y="674"/>
                  <a:pt x="949" y="676"/>
                  <a:pt x="946" y="678"/>
                </a:cubicBezTo>
                <a:cubicBezTo>
                  <a:pt x="896" y="709"/>
                  <a:pt x="846" y="741"/>
                  <a:pt x="797" y="771"/>
                </a:cubicBezTo>
                <a:moveTo>
                  <a:pt x="721" y="947"/>
                </a:moveTo>
                <a:cubicBezTo>
                  <a:pt x="706" y="965"/>
                  <a:pt x="683" y="976"/>
                  <a:pt x="659" y="976"/>
                </a:cubicBezTo>
                <a:cubicBezTo>
                  <a:pt x="634" y="976"/>
                  <a:pt x="612" y="965"/>
                  <a:pt x="597" y="947"/>
                </a:cubicBezTo>
                <a:cubicBezTo>
                  <a:pt x="616" y="935"/>
                  <a:pt x="636" y="922"/>
                  <a:pt x="659" y="908"/>
                </a:cubicBezTo>
                <a:lnTo>
                  <a:pt x="721" y="947"/>
                </a:lnTo>
                <a:moveTo>
                  <a:pt x="43" y="455"/>
                </a:moveTo>
                <a:cubicBezTo>
                  <a:pt x="43" y="444"/>
                  <a:pt x="48" y="435"/>
                  <a:pt x="57" y="429"/>
                </a:cubicBezTo>
                <a:lnTo>
                  <a:pt x="107" y="397"/>
                </a:lnTo>
                <a:lnTo>
                  <a:pt x="276" y="549"/>
                </a:lnTo>
                <a:cubicBezTo>
                  <a:pt x="265" y="566"/>
                  <a:pt x="256" y="583"/>
                  <a:pt x="248" y="600"/>
                </a:cubicBezTo>
                <a:lnTo>
                  <a:pt x="57" y="481"/>
                </a:lnTo>
                <a:cubicBezTo>
                  <a:pt x="48" y="475"/>
                  <a:pt x="43" y="466"/>
                  <a:pt x="43" y="455"/>
                </a:cubicBezTo>
                <a:moveTo>
                  <a:pt x="146" y="288"/>
                </a:moveTo>
                <a:cubicBezTo>
                  <a:pt x="151" y="256"/>
                  <a:pt x="177" y="230"/>
                  <a:pt x="209" y="225"/>
                </a:cubicBezTo>
                <a:lnTo>
                  <a:pt x="282" y="212"/>
                </a:lnTo>
                <a:lnTo>
                  <a:pt x="395" y="423"/>
                </a:lnTo>
                <a:cubicBezTo>
                  <a:pt x="359" y="449"/>
                  <a:pt x="327" y="479"/>
                  <a:pt x="300" y="514"/>
                </a:cubicBezTo>
                <a:lnTo>
                  <a:pt x="133" y="362"/>
                </a:lnTo>
                <a:lnTo>
                  <a:pt x="146" y="288"/>
                </a:lnTo>
                <a:moveTo>
                  <a:pt x="357" y="126"/>
                </a:moveTo>
                <a:cubicBezTo>
                  <a:pt x="371" y="103"/>
                  <a:pt x="396" y="89"/>
                  <a:pt x="423" y="89"/>
                </a:cubicBezTo>
                <a:cubicBezTo>
                  <a:pt x="428" y="89"/>
                  <a:pt x="434" y="90"/>
                  <a:pt x="440" y="91"/>
                </a:cubicBezTo>
                <a:lnTo>
                  <a:pt x="510" y="107"/>
                </a:lnTo>
                <a:lnTo>
                  <a:pt x="551" y="351"/>
                </a:lnTo>
                <a:cubicBezTo>
                  <a:pt x="509" y="362"/>
                  <a:pt x="469" y="378"/>
                  <a:pt x="431" y="400"/>
                </a:cubicBezTo>
                <a:lnTo>
                  <a:pt x="317" y="188"/>
                </a:lnTo>
                <a:lnTo>
                  <a:pt x="357" y="126"/>
                </a:lnTo>
                <a:moveTo>
                  <a:pt x="614" y="57"/>
                </a:moveTo>
                <a:cubicBezTo>
                  <a:pt x="641" y="38"/>
                  <a:pt x="677" y="38"/>
                  <a:pt x="704" y="57"/>
                </a:cubicBezTo>
                <a:lnTo>
                  <a:pt x="765" y="100"/>
                </a:lnTo>
                <a:lnTo>
                  <a:pt x="725" y="343"/>
                </a:lnTo>
                <a:cubicBezTo>
                  <a:pt x="703" y="340"/>
                  <a:pt x="681" y="338"/>
                  <a:pt x="659" y="338"/>
                </a:cubicBezTo>
                <a:cubicBezTo>
                  <a:pt x="637" y="338"/>
                  <a:pt x="615" y="340"/>
                  <a:pt x="593" y="343"/>
                </a:cubicBezTo>
                <a:lnTo>
                  <a:pt x="552" y="100"/>
                </a:lnTo>
                <a:lnTo>
                  <a:pt x="614" y="57"/>
                </a:lnTo>
                <a:moveTo>
                  <a:pt x="878" y="91"/>
                </a:moveTo>
                <a:cubicBezTo>
                  <a:pt x="910" y="84"/>
                  <a:pt x="943" y="98"/>
                  <a:pt x="961" y="126"/>
                </a:cubicBezTo>
                <a:lnTo>
                  <a:pt x="1000" y="188"/>
                </a:lnTo>
                <a:lnTo>
                  <a:pt x="886" y="400"/>
                </a:lnTo>
                <a:cubicBezTo>
                  <a:pt x="849" y="378"/>
                  <a:pt x="808" y="362"/>
                  <a:pt x="766" y="351"/>
                </a:cubicBezTo>
                <a:lnTo>
                  <a:pt x="807" y="107"/>
                </a:lnTo>
                <a:lnTo>
                  <a:pt x="878" y="91"/>
                </a:lnTo>
                <a:moveTo>
                  <a:pt x="858" y="542"/>
                </a:moveTo>
                <a:cubicBezTo>
                  <a:pt x="881" y="560"/>
                  <a:pt x="901" y="581"/>
                  <a:pt x="918" y="604"/>
                </a:cubicBezTo>
                <a:lnTo>
                  <a:pt x="736" y="768"/>
                </a:lnTo>
                <a:lnTo>
                  <a:pt x="858" y="542"/>
                </a:lnTo>
                <a:moveTo>
                  <a:pt x="377" y="641"/>
                </a:moveTo>
                <a:lnTo>
                  <a:pt x="521" y="772"/>
                </a:lnTo>
                <a:lnTo>
                  <a:pt x="362" y="672"/>
                </a:lnTo>
                <a:cubicBezTo>
                  <a:pt x="367" y="661"/>
                  <a:pt x="371" y="651"/>
                  <a:pt x="377" y="641"/>
                </a:cubicBezTo>
                <a:moveTo>
                  <a:pt x="439" y="504"/>
                </a:moveTo>
                <a:cubicBezTo>
                  <a:pt x="412" y="524"/>
                  <a:pt x="388" y="548"/>
                  <a:pt x="368" y="575"/>
                </a:cubicBezTo>
                <a:lnTo>
                  <a:pt x="332" y="543"/>
                </a:lnTo>
                <a:cubicBezTo>
                  <a:pt x="356" y="511"/>
                  <a:pt x="384" y="484"/>
                  <a:pt x="416" y="460"/>
                </a:cubicBezTo>
                <a:lnTo>
                  <a:pt x="439" y="504"/>
                </a:lnTo>
                <a:moveTo>
                  <a:pt x="566" y="442"/>
                </a:moveTo>
                <a:cubicBezTo>
                  <a:pt x="534" y="450"/>
                  <a:pt x="503" y="463"/>
                  <a:pt x="474" y="480"/>
                </a:cubicBezTo>
                <a:lnTo>
                  <a:pt x="451" y="437"/>
                </a:lnTo>
                <a:cubicBezTo>
                  <a:pt x="485" y="418"/>
                  <a:pt x="520" y="403"/>
                  <a:pt x="558" y="393"/>
                </a:cubicBezTo>
                <a:lnTo>
                  <a:pt x="566" y="442"/>
                </a:lnTo>
                <a:moveTo>
                  <a:pt x="710" y="433"/>
                </a:moveTo>
                <a:cubicBezTo>
                  <a:pt x="693" y="431"/>
                  <a:pt x="676" y="429"/>
                  <a:pt x="659" y="429"/>
                </a:cubicBezTo>
                <a:cubicBezTo>
                  <a:pt x="642" y="429"/>
                  <a:pt x="625" y="431"/>
                  <a:pt x="608" y="433"/>
                </a:cubicBezTo>
                <a:lnTo>
                  <a:pt x="600" y="385"/>
                </a:lnTo>
                <a:cubicBezTo>
                  <a:pt x="619" y="382"/>
                  <a:pt x="639" y="381"/>
                  <a:pt x="659" y="381"/>
                </a:cubicBezTo>
                <a:cubicBezTo>
                  <a:pt x="679" y="381"/>
                  <a:pt x="698" y="382"/>
                  <a:pt x="718" y="385"/>
                </a:cubicBezTo>
                <a:lnTo>
                  <a:pt x="710" y="433"/>
                </a:lnTo>
                <a:moveTo>
                  <a:pt x="751" y="442"/>
                </a:moveTo>
                <a:lnTo>
                  <a:pt x="759" y="394"/>
                </a:lnTo>
                <a:cubicBezTo>
                  <a:pt x="797" y="403"/>
                  <a:pt x="833" y="418"/>
                  <a:pt x="866" y="437"/>
                </a:cubicBezTo>
                <a:lnTo>
                  <a:pt x="843" y="480"/>
                </a:lnTo>
                <a:cubicBezTo>
                  <a:pt x="815" y="463"/>
                  <a:pt x="784" y="450"/>
                  <a:pt x="751" y="442"/>
                </a:cubicBezTo>
                <a:moveTo>
                  <a:pt x="744" y="484"/>
                </a:moveTo>
                <a:cubicBezTo>
                  <a:pt x="772" y="492"/>
                  <a:pt x="798" y="503"/>
                  <a:pt x="823" y="518"/>
                </a:cubicBezTo>
                <a:lnTo>
                  <a:pt x="701" y="744"/>
                </a:lnTo>
                <a:lnTo>
                  <a:pt x="744" y="484"/>
                </a:lnTo>
                <a:moveTo>
                  <a:pt x="581" y="768"/>
                </a:moveTo>
                <a:lnTo>
                  <a:pt x="400" y="604"/>
                </a:lnTo>
                <a:cubicBezTo>
                  <a:pt x="417" y="581"/>
                  <a:pt x="437" y="560"/>
                  <a:pt x="459" y="542"/>
                </a:cubicBezTo>
                <a:lnTo>
                  <a:pt x="581" y="768"/>
                </a:lnTo>
                <a:moveTo>
                  <a:pt x="615" y="475"/>
                </a:moveTo>
                <a:cubicBezTo>
                  <a:pt x="629" y="473"/>
                  <a:pt x="644" y="472"/>
                  <a:pt x="659" y="472"/>
                </a:cubicBezTo>
                <a:cubicBezTo>
                  <a:pt x="674" y="472"/>
                  <a:pt x="688" y="473"/>
                  <a:pt x="703" y="475"/>
                </a:cubicBezTo>
                <a:lnTo>
                  <a:pt x="659" y="738"/>
                </a:lnTo>
                <a:lnTo>
                  <a:pt x="615" y="475"/>
                </a:lnTo>
                <a:moveTo>
                  <a:pt x="617" y="744"/>
                </a:moveTo>
                <a:lnTo>
                  <a:pt x="495" y="517"/>
                </a:lnTo>
                <a:cubicBezTo>
                  <a:pt x="519" y="503"/>
                  <a:pt x="545" y="491"/>
                  <a:pt x="573" y="484"/>
                </a:cubicBezTo>
                <a:lnTo>
                  <a:pt x="617" y="744"/>
                </a:lnTo>
                <a:moveTo>
                  <a:pt x="284" y="623"/>
                </a:moveTo>
                <a:cubicBezTo>
                  <a:pt x="291" y="607"/>
                  <a:pt x="299" y="593"/>
                  <a:pt x="308" y="578"/>
                </a:cubicBezTo>
                <a:lnTo>
                  <a:pt x="344" y="611"/>
                </a:lnTo>
                <a:cubicBezTo>
                  <a:pt x="337" y="623"/>
                  <a:pt x="331" y="636"/>
                  <a:pt x="326" y="649"/>
                </a:cubicBezTo>
                <a:lnTo>
                  <a:pt x="284" y="623"/>
                </a:lnTo>
                <a:moveTo>
                  <a:pt x="950" y="575"/>
                </a:moveTo>
                <a:cubicBezTo>
                  <a:pt x="929" y="548"/>
                  <a:pt x="905" y="524"/>
                  <a:pt x="879" y="504"/>
                </a:cubicBezTo>
                <a:lnTo>
                  <a:pt x="902" y="461"/>
                </a:lnTo>
                <a:cubicBezTo>
                  <a:pt x="934" y="484"/>
                  <a:pt x="962" y="512"/>
                  <a:pt x="986" y="543"/>
                </a:cubicBezTo>
                <a:lnTo>
                  <a:pt x="950" y="575"/>
                </a:lnTo>
                <a:moveTo>
                  <a:pt x="992" y="649"/>
                </a:moveTo>
                <a:cubicBezTo>
                  <a:pt x="987" y="636"/>
                  <a:pt x="980" y="623"/>
                  <a:pt x="973" y="612"/>
                </a:cubicBezTo>
                <a:lnTo>
                  <a:pt x="1010" y="578"/>
                </a:lnTo>
                <a:cubicBezTo>
                  <a:pt x="1019" y="593"/>
                  <a:pt x="1027" y="607"/>
                  <a:pt x="1034" y="623"/>
                </a:cubicBezTo>
                <a:cubicBezTo>
                  <a:pt x="1020" y="631"/>
                  <a:pt x="1006" y="640"/>
                  <a:pt x="992" y="649"/>
                </a:cubicBezTo>
                <a:moveTo>
                  <a:pt x="1172" y="288"/>
                </a:moveTo>
                <a:lnTo>
                  <a:pt x="1185" y="362"/>
                </a:lnTo>
                <a:lnTo>
                  <a:pt x="1017" y="514"/>
                </a:lnTo>
                <a:cubicBezTo>
                  <a:pt x="991" y="479"/>
                  <a:pt x="959" y="449"/>
                  <a:pt x="922" y="423"/>
                </a:cubicBezTo>
                <a:lnTo>
                  <a:pt x="1036" y="212"/>
                </a:lnTo>
                <a:lnTo>
                  <a:pt x="1109" y="225"/>
                </a:lnTo>
                <a:cubicBezTo>
                  <a:pt x="1141" y="230"/>
                  <a:pt x="1166" y="256"/>
                  <a:pt x="1172" y="288"/>
                </a:cubicBezTo>
                <a:moveTo>
                  <a:pt x="1283" y="393"/>
                </a:moveTo>
                <a:lnTo>
                  <a:pt x="1228" y="358"/>
                </a:lnTo>
                <a:lnTo>
                  <a:pt x="1214" y="280"/>
                </a:lnTo>
                <a:cubicBezTo>
                  <a:pt x="1205" y="231"/>
                  <a:pt x="1166" y="191"/>
                  <a:pt x="1116" y="183"/>
                </a:cubicBezTo>
                <a:lnTo>
                  <a:pt x="1039" y="169"/>
                </a:lnTo>
                <a:lnTo>
                  <a:pt x="997" y="103"/>
                </a:lnTo>
                <a:cubicBezTo>
                  <a:pt x="970" y="60"/>
                  <a:pt x="918" y="39"/>
                  <a:pt x="869" y="50"/>
                </a:cubicBezTo>
                <a:lnTo>
                  <a:pt x="792" y="67"/>
                </a:lnTo>
                <a:lnTo>
                  <a:pt x="728" y="22"/>
                </a:lnTo>
                <a:cubicBezTo>
                  <a:pt x="687" y="-7"/>
                  <a:pt x="631" y="-7"/>
                  <a:pt x="590" y="22"/>
                </a:cubicBezTo>
                <a:lnTo>
                  <a:pt x="525" y="67"/>
                </a:lnTo>
                <a:lnTo>
                  <a:pt x="449" y="50"/>
                </a:lnTo>
                <a:cubicBezTo>
                  <a:pt x="399" y="39"/>
                  <a:pt x="348" y="60"/>
                  <a:pt x="321" y="103"/>
                </a:cubicBezTo>
                <a:lnTo>
                  <a:pt x="279" y="169"/>
                </a:lnTo>
                <a:lnTo>
                  <a:pt x="201" y="183"/>
                </a:lnTo>
                <a:cubicBezTo>
                  <a:pt x="152" y="191"/>
                  <a:pt x="112" y="231"/>
                  <a:pt x="104" y="280"/>
                </a:cubicBezTo>
                <a:lnTo>
                  <a:pt x="90" y="358"/>
                </a:lnTo>
                <a:lnTo>
                  <a:pt x="34" y="393"/>
                </a:lnTo>
                <a:cubicBezTo>
                  <a:pt x="13" y="407"/>
                  <a:pt x="0" y="430"/>
                  <a:pt x="0" y="455"/>
                </a:cubicBezTo>
                <a:cubicBezTo>
                  <a:pt x="0" y="480"/>
                  <a:pt x="13" y="503"/>
                  <a:pt x="35" y="517"/>
                </a:cubicBezTo>
                <a:lnTo>
                  <a:pt x="619" y="883"/>
                </a:lnTo>
                <a:cubicBezTo>
                  <a:pt x="595" y="897"/>
                  <a:pt x="574" y="911"/>
                  <a:pt x="555" y="923"/>
                </a:cubicBezTo>
                <a:cubicBezTo>
                  <a:pt x="546" y="929"/>
                  <a:pt x="543" y="941"/>
                  <a:pt x="548" y="950"/>
                </a:cubicBezTo>
                <a:cubicBezTo>
                  <a:pt x="569" y="992"/>
                  <a:pt x="612" y="1018"/>
                  <a:pt x="659" y="1018"/>
                </a:cubicBezTo>
                <a:cubicBezTo>
                  <a:pt x="706" y="1018"/>
                  <a:pt x="748" y="992"/>
                  <a:pt x="770" y="951"/>
                </a:cubicBezTo>
                <a:cubicBezTo>
                  <a:pt x="775" y="941"/>
                  <a:pt x="771" y="928"/>
                  <a:pt x="762" y="923"/>
                </a:cubicBezTo>
                <a:lnTo>
                  <a:pt x="699" y="883"/>
                </a:lnTo>
                <a:cubicBezTo>
                  <a:pt x="781" y="832"/>
                  <a:pt x="876" y="772"/>
                  <a:pt x="969" y="714"/>
                </a:cubicBezTo>
                <a:cubicBezTo>
                  <a:pt x="1093" y="636"/>
                  <a:pt x="1212" y="561"/>
                  <a:pt x="1283" y="517"/>
                </a:cubicBezTo>
                <a:cubicBezTo>
                  <a:pt x="1304" y="503"/>
                  <a:pt x="1317" y="480"/>
                  <a:pt x="1317" y="455"/>
                </a:cubicBezTo>
                <a:cubicBezTo>
                  <a:pt x="1317" y="430"/>
                  <a:pt x="1305" y="407"/>
                  <a:pt x="1283" y="39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pic>
        <p:nvPicPr>
          <p:cNvPr id="5126" name="Picture 6" descr="Risk Assessment Vector Art, Icons, and Graphics for Free Download">
            <a:extLst>
              <a:ext uri="{FF2B5EF4-FFF2-40B4-BE49-F238E27FC236}">
                <a16:creationId xmlns:a16="http://schemas.microsoft.com/office/drawing/2014/main" id="{B4D5D0FB-FA72-97B8-8F58-CF22AA12E8E5}"/>
              </a:ext>
            </a:extLst>
          </p:cNvPr>
          <p:cNvPicPr>
            <a:picLocks noGrp="1" noChangeAspect="1" noChangeArrowheads="1"/>
          </p:cNvPicPr>
          <p:nvPr>
            <p:ph type="pic" idx="3"/>
          </p:nvPr>
        </p:nvPicPr>
        <p:blipFill>
          <a:blip r:embed="rId3">
            <a:extLst>
              <a:ext uri="{28A0092B-C50C-407E-A947-70E740481C1C}">
                <a14:useLocalDpi xmlns:a14="http://schemas.microsoft.com/office/drawing/2010/main" val="0"/>
              </a:ext>
            </a:extLst>
          </a:blip>
          <a:srcRect l="47" r="47"/>
          <a:stretch>
            <a:fillRect/>
          </a:stretch>
        </p:blipFill>
        <p:spPr bwMode="auto">
          <a:xfrm>
            <a:off x="719462" y="984290"/>
            <a:ext cx="2832877" cy="2832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109306"/>
      </p:ext>
    </p:extLst>
  </p:cSld>
  <p:clrMapOvr>
    <a:masterClrMapping/>
  </p:clrMapOvr>
</p:sld>
</file>

<file path=ppt/theme/theme1.xml><?xml version="1.0" encoding="utf-8"?>
<a:theme xmlns:a="http://schemas.openxmlformats.org/drawingml/2006/main" name="Spanish Cultural Studies - Doctor of Philosophy (Ph.D.) in Spanish by Slidesgo">
  <a:themeElements>
    <a:clrScheme name="Simple Light">
      <a:dk1>
        <a:srgbClr val="41403A"/>
      </a:dk1>
      <a:lt1>
        <a:srgbClr val="FFFAF2"/>
      </a:lt1>
      <a:dk2>
        <a:srgbClr val="627456"/>
      </a:dk2>
      <a:lt2>
        <a:srgbClr val="1A6386"/>
      </a:lt2>
      <a:accent1>
        <a:srgbClr val="AE442F"/>
      </a:accent1>
      <a:accent2>
        <a:srgbClr val="D1875A"/>
      </a:accent2>
      <a:accent3>
        <a:srgbClr val="EFC070"/>
      </a:accent3>
      <a:accent4>
        <a:srgbClr val="A48E61"/>
      </a:accent4>
      <a:accent5>
        <a:srgbClr val="F1DFD5"/>
      </a:accent5>
      <a:accent6>
        <a:srgbClr val="FFFFFF"/>
      </a:accent6>
      <a:hlink>
        <a:srgbClr val="4140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dn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6A32A89-D635-7344-B920-F7F0FBB19EDB}">
  <we:reference id="wa200005566" version="3.0.0.2" store="en-GB"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5401</TotalTime>
  <Words>3395</Words>
  <Application>Microsoft Macintosh PowerPoint</Application>
  <PresentationFormat>On-screen Show (16:9)</PresentationFormat>
  <Paragraphs>368</Paragraphs>
  <Slides>58</Slides>
  <Notes>44</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58</vt:i4>
      </vt:variant>
    </vt:vector>
  </HeadingPairs>
  <TitlesOfParts>
    <vt:vector size="73" baseType="lpstr">
      <vt:lpstr>Avenir Light</vt:lpstr>
      <vt:lpstr>Avenir Book</vt:lpstr>
      <vt:lpstr>Calibri Light</vt:lpstr>
      <vt:lpstr>DM Sans</vt:lpstr>
      <vt:lpstr>Noto Serif Khmer</vt:lpstr>
      <vt:lpstr>Lato Light</vt:lpstr>
      <vt:lpstr>Calibri</vt:lpstr>
      <vt:lpstr>Anaheim</vt:lpstr>
      <vt:lpstr>Nunito Light</vt:lpstr>
      <vt:lpstr>Arial</vt:lpstr>
      <vt:lpstr>Söhne</vt:lpstr>
      <vt:lpstr>Lato</vt:lpstr>
      <vt:lpstr>Epilogue</vt:lpstr>
      <vt:lpstr>Spanish Cultural Studies - Doctor of Philosophy (Ph.D.) in Spanish by Slidesgo</vt:lpstr>
      <vt:lpstr>Midnight</vt:lpstr>
      <vt:lpstr>Risk Analysis of Federal Bonds Using Quantum Computing </vt:lpstr>
      <vt:lpstr>Problem Statement </vt:lpstr>
      <vt:lpstr>01</vt:lpstr>
      <vt:lpstr>Federal Bonds</vt:lpstr>
      <vt:lpstr>Definition of Treasury Bond</vt:lpstr>
      <vt:lpstr>Different Types of Treasury Bonds</vt:lpstr>
      <vt:lpstr>Different Types of Treasury Bonds</vt:lpstr>
      <vt:lpstr>~$26.9T</vt:lpstr>
      <vt:lpstr>Risk Analysis</vt:lpstr>
      <vt:lpstr>Text Book Definition of Risk Analysis</vt:lpstr>
      <vt:lpstr>Different Types of Risk by Investing In any Financial Instruments</vt:lpstr>
      <vt:lpstr>Measurement Metrics of Risk </vt:lpstr>
      <vt:lpstr>VaR</vt:lpstr>
      <vt:lpstr>CVaR</vt:lpstr>
      <vt:lpstr>Confidence Level</vt:lpstr>
      <vt:lpstr>Fact : The Var Models Failed to forsee the 2007-2008 crisis as the models can’t capture the Extreme black swan moments which led to bankruptcy of Lehman Brothers and led the whole world to Recession. </vt:lpstr>
      <vt:lpstr>Monte Carlo</vt:lpstr>
      <vt:lpstr>Definition of Monte Carlo </vt:lpstr>
      <vt:lpstr>Datasets Taken</vt:lpstr>
      <vt:lpstr>Basic Steps of Monte Carlo Simulation</vt:lpstr>
      <vt:lpstr>Process Explanation With Code </vt:lpstr>
      <vt:lpstr>Process Explanation With Code </vt:lpstr>
      <vt:lpstr>Process Explanation With Code </vt:lpstr>
      <vt:lpstr>Process Explanation With Code </vt:lpstr>
      <vt:lpstr>Process Explanation With Code </vt:lpstr>
      <vt:lpstr>Process Explanation With Code </vt:lpstr>
      <vt:lpstr>Process Explanation With Code </vt:lpstr>
      <vt:lpstr>Bond Maturity : 20 Years.                     1962-2024  </vt:lpstr>
      <vt:lpstr>PowerPoint Presentation</vt:lpstr>
      <vt:lpstr>Bond Maturity : 20 Years.                 MA-2000-2024  </vt:lpstr>
      <vt:lpstr>Bond Maturity : 30 Years.                     1962-2024  </vt:lpstr>
      <vt:lpstr>PowerPoint Presentation</vt:lpstr>
      <vt:lpstr>Bond Maturity : 30 Years.                 MA-2000-2024  </vt:lpstr>
      <vt:lpstr>PowerPoint Presentation</vt:lpstr>
      <vt:lpstr>Drawbacks of this Method</vt:lpstr>
      <vt:lpstr>Drawbacks of this Method</vt:lpstr>
      <vt:lpstr> Quantum Amplitude Estimation</vt:lpstr>
      <vt:lpstr>Definition of Quantum Amplitude Estimation </vt:lpstr>
      <vt:lpstr>Process</vt:lpstr>
      <vt:lpstr>Dataset</vt:lpstr>
      <vt:lpstr>Basic Explanation of Amplitude Estimation </vt:lpstr>
      <vt:lpstr>Construction of Quantum Circuit </vt:lpstr>
      <vt:lpstr>Estimation Problem</vt:lpstr>
      <vt:lpstr>Five Types of Quantum  Amplitude Estimation </vt:lpstr>
      <vt:lpstr>Iterative Amplitude Estimation</vt:lpstr>
      <vt:lpstr>Iterative Amplitude Estimation</vt:lpstr>
      <vt:lpstr>PowerPoint Presentation</vt:lpstr>
      <vt:lpstr>PowerPoint Presentation</vt:lpstr>
      <vt:lpstr>Bond Maturity : 30 Years.                 MA-2000-2024  </vt:lpstr>
      <vt:lpstr>Observations:</vt:lpstr>
      <vt:lpstr>Drawbacks of this method</vt:lpstr>
      <vt:lpstr>Monte Carlo vs Quantum Amplitude Estimation</vt:lpstr>
      <vt:lpstr>Future Scope </vt:lpstr>
      <vt:lpstr>Future Scope </vt:lpstr>
      <vt:lpstr>Conclusion</vt:lpstr>
      <vt:lpstr>Time Line of Activities </vt:lpstr>
      <vt:lpstr>References </vt:lpstr>
      <vt:lpstr>Thanks! Q&amp;A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Rithik Reddy</cp:lastModifiedBy>
  <cp:revision>19</cp:revision>
  <dcterms:modified xsi:type="dcterms:W3CDTF">2024-06-10T01:14:33Z</dcterms:modified>
</cp:coreProperties>
</file>